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9"/>
  </p:notesMasterIdLst>
  <p:sldIdLst>
    <p:sldId id="257" r:id="rId5"/>
    <p:sldId id="260" r:id="rId6"/>
    <p:sldId id="258" r:id="rId7"/>
    <p:sldId id="259" r:id="rId8"/>
  </p:sldIdLst>
  <p:sldSz cx="37463413" cy="21067713"/>
  <p:notesSz cx="6858000" cy="9144000"/>
  <p:defaultTextStyle>
    <a:defPPr>
      <a:defRPr lang="en-US"/>
    </a:defPPr>
    <a:lvl1pPr marL="0" algn="l" defTabSz="1672300" rtl="0" eaLnBrk="1" latinLnBrk="0" hangingPunct="1">
      <a:defRPr sz="6600" kern="1200">
        <a:solidFill>
          <a:schemeClr val="tx1"/>
        </a:solidFill>
        <a:latin typeface="+mn-lt"/>
        <a:ea typeface="+mn-ea"/>
        <a:cs typeface="+mn-cs"/>
      </a:defRPr>
    </a:lvl1pPr>
    <a:lvl2pPr marL="1672300" algn="l" defTabSz="1672300" rtl="0" eaLnBrk="1" latinLnBrk="0" hangingPunct="1">
      <a:defRPr sz="6600" kern="1200">
        <a:solidFill>
          <a:schemeClr val="tx1"/>
        </a:solidFill>
        <a:latin typeface="+mn-lt"/>
        <a:ea typeface="+mn-ea"/>
        <a:cs typeface="+mn-cs"/>
      </a:defRPr>
    </a:lvl2pPr>
    <a:lvl3pPr marL="3344601" algn="l" defTabSz="1672300" rtl="0" eaLnBrk="1" latinLnBrk="0" hangingPunct="1">
      <a:defRPr sz="6600" kern="1200">
        <a:solidFill>
          <a:schemeClr val="tx1"/>
        </a:solidFill>
        <a:latin typeface="+mn-lt"/>
        <a:ea typeface="+mn-ea"/>
        <a:cs typeface="+mn-cs"/>
      </a:defRPr>
    </a:lvl3pPr>
    <a:lvl4pPr marL="5016901" algn="l" defTabSz="1672300" rtl="0" eaLnBrk="1" latinLnBrk="0" hangingPunct="1">
      <a:defRPr sz="6600" kern="1200">
        <a:solidFill>
          <a:schemeClr val="tx1"/>
        </a:solidFill>
        <a:latin typeface="+mn-lt"/>
        <a:ea typeface="+mn-ea"/>
        <a:cs typeface="+mn-cs"/>
      </a:defRPr>
    </a:lvl4pPr>
    <a:lvl5pPr marL="6689202" algn="l" defTabSz="1672300" rtl="0" eaLnBrk="1" latinLnBrk="0" hangingPunct="1">
      <a:defRPr sz="6600" kern="1200">
        <a:solidFill>
          <a:schemeClr val="tx1"/>
        </a:solidFill>
        <a:latin typeface="+mn-lt"/>
        <a:ea typeface="+mn-ea"/>
        <a:cs typeface="+mn-cs"/>
      </a:defRPr>
    </a:lvl5pPr>
    <a:lvl6pPr marL="8361502" algn="l" defTabSz="1672300" rtl="0" eaLnBrk="1" latinLnBrk="0" hangingPunct="1">
      <a:defRPr sz="6600" kern="1200">
        <a:solidFill>
          <a:schemeClr val="tx1"/>
        </a:solidFill>
        <a:latin typeface="+mn-lt"/>
        <a:ea typeface="+mn-ea"/>
        <a:cs typeface="+mn-cs"/>
      </a:defRPr>
    </a:lvl6pPr>
    <a:lvl7pPr marL="10033803" algn="l" defTabSz="1672300" rtl="0" eaLnBrk="1" latinLnBrk="0" hangingPunct="1">
      <a:defRPr sz="6600" kern="1200">
        <a:solidFill>
          <a:schemeClr val="tx1"/>
        </a:solidFill>
        <a:latin typeface="+mn-lt"/>
        <a:ea typeface="+mn-ea"/>
        <a:cs typeface="+mn-cs"/>
      </a:defRPr>
    </a:lvl7pPr>
    <a:lvl8pPr marL="11706103" algn="l" defTabSz="1672300" rtl="0" eaLnBrk="1" latinLnBrk="0" hangingPunct="1">
      <a:defRPr sz="6600" kern="1200">
        <a:solidFill>
          <a:schemeClr val="tx1"/>
        </a:solidFill>
        <a:latin typeface="+mn-lt"/>
        <a:ea typeface="+mn-ea"/>
        <a:cs typeface="+mn-cs"/>
      </a:defRPr>
    </a:lvl8pPr>
    <a:lvl9pPr marL="13378404" algn="l" defTabSz="1672300" rtl="0" eaLnBrk="1" latinLnBrk="0" hangingPunct="1">
      <a:defRPr sz="6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6636">
          <p15:clr>
            <a:srgbClr val="A4A3A4"/>
          </p15:clr>
        </p15:guide>
        <p15:guide id="2" pos="1180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loop="1"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4545D"/>
    <a:srgbClr val="007DC3"/>
    <a:srgbClr val="377AD1"/>
    <a:srgbClr val="245F9C"/>
    <a:srgbClr val="7A5C93"/>
    <a:srgbClr val="009AD5"/>
    <a:srgbClr val="CA4B49"/>
    <a:srgbClr val="4E8F00"/>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6934"/>
    <p:restoredTop sz="54249"/>
  </p:normalViewPr>
  <p:slideViewPr>
    <p:cSldViewPr snapToGrid="0" snapToObjects="1">
      <p:cViewPr varScale="1">
        <p:scale>
          <a:sx n="19" d="100"/>
          <a:sy n="19" d="100"/>
        </p:scale>
        <p:origin x="2744" y="224"/>
      </p:cViewPr>
      <p:guideLst>
        <p:guide orient="horz" pos="6636"/>
        <p:guide pos="1180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viewProps" Target="viewProps.xml"/><Relationship Id="rId5" Type="http://schemas.openxmlformats.org/officeDocument/2006/relationships/slide" Target="slides/slide1.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07026BA-50E8-7644-BEF6-07CACBFB9997}" type="datetimeFigureOut">
              <a:rPr lang="en-US" smtClean="0"/>
              <a:t>7/8/22</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76A170F-69B8-B741-A099-15AE468EF203}" type="slidenum">
              <a:rPr lang="en-US" smtClean="0"/>
              <a:t>‹#›</a:t>
            </a:fld>
            <a:endParaRPr lang="en-US"/>
          </a:p>
        </p:txBody>
      </p:sp>
    </p:spTree>
    <p:extLst>
      <p:ext uri="{BB962C8B-B14F-4D97-AF65-F5344CB8AC3E}">
        <p14:creationId xmlns:p14="http://schemas.microsoft.com/office/powerpoint/2010/main" val="4093209334"/>
      </p:ext>
    </p:extLst>
  </p:cSld>
  <p:clrMap bg1="lt1" tx1="dk1" bg2="lt2" tx2="dk2" accent1="accent1" accent2="accent2" accent3="accent3" accent4="accent4" accent5="accent5" accent6="accent6" hlink="hlink" folHlink="folHlink"/>
  <p:notesStyle>
    <a:lvl1pPr marL="0" algn="l" defTabSz="1672300" rtl="0" eaLnBrk="1" latinLnBrk="0" hangingPunct="1">
      <a:defRPr sz="4400" kern="1200">
        <a:solidFill>
          <a:schemeClr val="tx1"/>
        </a:solidFill>
        <a:latin typeface="+mn-lt"/>
        <a:ea typeface="+mn-ea"/>
        <a:cs typeface="+mn-cs"/>
      </a:defRPr>
    </a:lvl1pPr>
    <a:lvl2pPr marL="1672300" algn="l" defTabSz="1672300" rtl="0" eaLnBrk="1" latinLnBrk="0" hangingPunct="1">
      <a:defRPr sz="4400" kern="1200">
        <a:solidFill>
          <a:schemeClr val="tx1"/>
        </a:solidFill>
        <a:latin typeface="+mn-lt"/>
        <a:ea typeface="+mn-ea"/>
        <a:cs typeface="+mn-cs"/>
      </a:defRPr>
    </a:lvl2pPr>
    <a:lvl3pPr marL="3344601" algn="l" defTabSz="1672300" rtl="0" eaLnBrk="1" latinLnBrk="0" hangingPunct="1">
      <a:defRPr sz="4400" kern="1200">
        <a:solidFill>
          <a:schemeClr val="tx1"/>
        </a:solidFill>
        <a:latin typeface="+mn-lt"/>
        <a:ea typeface="+mn-ea"/>
        <a:cs typeface="+mn-cs"/>
      </a:defRPr>
    </a:lvl3pPr>
    <a:lvl4pPr marL="5016901" algn="l" defTabSz="1672300" rtl="0" eaLnBrk="1" latinLnBrk="0" hangingPunct="1">
      <a:defRPr sz="4400" kern="1200">
        <a:solidFill>
          <a:schemeClr val="tx1"/>
        </a:solidFill>
        <a:latin typeface="+mn-lt"/>
        <a:ea typeface="+mn-ea"/>
        <a:cs typeface="+mn-cs"/>
      </a:defRPr>
    </a:lvl4pPr>
    <a:lvl5pPr marL="6689202" algn="l" defTabSz="1672300" rtl="0" eaLnBrk="1" latinLnBrk="0" hangingPunct="1">
      <a:defRPr sz="4400" kern="1200">
        <a:solidFill>
          <a:schemeClr val="tx1"/>
        </a:solidFill>
        <a:latin typeface="+mn-lt"/>
        <a:ea typeface="+mn-ea"/>
        <a:cs typeface="+mn-cs"/>
      </a:defRPr>
    </a:lvl5pPr>
    <a:lvl6pPr marL="8361502" algn="l" defTabSz="1672300" rtl="0" eaLnBrk="1" latinLnBrk="0" hangingPunct="1">
      <a:defRPr sz="4400" kern="1200">
        <a:solidFill>
          <a:schemeClr val="tx1"/>
        </a:solidFill>
        <a:latin typeface="+mn-lt"/>
        <a:ea typeface="+mn-ea"/>
        <a:cs typeface="+mn-cs"/>
      </a:defRPr>
    </a:lvl6pPr>
    <a:lvl7pPr marL="10033803" algn="l" defTabSz="1672300" rtl="0" eaLnBrk="1" latinLnBrk="0" hangingPunct="1">
      <a:defRPr sz="4400" kern="1200">
        <a:solidFill>
          <a:schemeClr val="tx1"/>
        </a:solidFill>
        <a:latin typeface="+mn-lt"/>
        <a:ea typeface="+mn-ea"/>
        <a:cs typeface="+mn-cs"/>
      </a:defRPr>
    </a:lvl7pPr>
    <a:lvl8pPr marL="11706103" algn="l" defTabSz="1672300" rtl="0" eaLnBrk="1" latinLnBrk="0" hangingPunct="1">
      <a:defRPr sz="4400" kern="1200">
        <a:solidFill>
          <a:schemeClr val="tx1"/>
        </a:solidFill>
        <a:latin typeface="+mn-lt"/>
        <a:ea typeface="+mn-ea"/>
        <a:cs typeface="+mn-cs"/>
      </a:defRPr>
    </a:lvl8pPr>
    <a:lvl9pPr marL="13378404" algn="l" defTabSz="1672300" rtl="0" eaLnBrk="1" latinLnBrk="0" hangingPunct="1">
      <a:defRPr sz="4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6723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2000" dirty="0"/>
              <a:t>In this poster session, we will summarize the objectives, method and results from the exploration of patterns in patient experience ratings.  Patient experience ratings were obtained from the 2019 Consumer Assessment of Healthcare Providers and Systems (from here referred to as CAHPS) response data and limited to patients seen by a Primary Care provider.  We used JMP’s machine learning clustering and data preparation tools to identify four patient groups based on their survey responses.  </a:t>
            </a:r>
          </a:p>
          <a:p>
            <a:pPr marL="0" marR="0" lvl="0" indent="0" algn="l" defTabSz="16723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2000" dirty="0"/>
          </a:p>
          <a:p>
            <a:pPr marL="0" marR="0" lvl="0" indent="0" algn="l" defTabSz="16723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2000" dirty="0"/>
              <a:t>Cluster analysis is a machine learning technique used in many industries for customer segmentation.  The goal is placing customers into groups based on similarities within the group and differences between the groups. </a:t>
            </a:r>
            <a:r>
              <a:rPr lang="en-US" sz="2000" dirty="0">
                <a:solidFill>
                  <a:srgbClr val="000000"/>
                </a:solidFill>
              </a:rPr>
              <a:t>In healthcare, exploration of customer segments provides insights on possible differences in care journeys and experiences (such as disparities between race, gender, culture, or health status).  Identification of distinct groups can inform the design of tailer care delivery models.</a:t>
            </a:r>
          </a:p>
          <a:p>
            <a:pPr marL="0" marR="0" lvl="0" indent="0" algn="l" defTabSz="16723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2000" dirty="0"/>
          </a:p>
          <a:p>
            <a:pPr marL="0" marR="0" lvl="0" indent="0" algn="l" defTabSz="16723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2000" dirty="0"/>
              <a:t>The project’s three objectives were to:</a:t>
            </a:r>
          </a:p>
          <a:p>
            <a:pPr marL="514350" indent="-514350">
              <a:buAutoNum type="arabicPeriod"/>
            </a:pPr>
            <a:r>
              <a:rPr lang="en-US" sz="2000" dirty="0"/>
              <a:t>Conduct hierarchical cluster analysis on categorical survey response data </a:t>
            </a:r>
          </a:p>
          <a:p>
            <a:pPr marL="514350" indent="-514350">
              <a:buAutoNum type="arabicPeriod"/>
            </a:pPr>
            <a:r>
              <a:rPr lang="en-US" sz="2000" dirty="0"/>
              <a:t>Identify clusters through visual inspection of dendrogram and color map partitions based on their journeys (measured by survey questions related to length of relationship with provider, utilization of services and level of care management)</a:t>
            </a:r>
          </a:p>
          <a:p>
            <a:pPr marL="514350" indent="-514350">
              <a:buAutoNum type="arabicPeriod"/>
            </a:pPr>
            <a:r>
              <a:rPr lang="en-US" sz="2000" dirty="0"/>
              <a:t>Conduct post-hoc analyses to explore differences among clusters in ratings of provider, overall health and overall mental health</a:t>
            </a:r>
          </a:p>
          <a:p>
            <a:endParaRPr lang="en-US" sz="2000" b="0" i="0" u="none" strike="noStrike" kern="1200" dirty="0">
              <a:solidFill>
                <a:schemeClr val="tx1"/>
              </a:solidFill>
              <a:effectLst/>
              <a:latin typeface="+mn-lt"/>
              <a:ea typeface="+mn-ea"/>
              <a:cs typeface="+mn-cs"/>
            </a:endParaRPr>
          </a:p>
          <a:p>
            <a:r>
              <a:rPr lang="en-US" sz="2000" b="0" i="0" u="none" strike="noStrike" kern="1200" dirty="0">
                <a:solidFill>
                  <a:schemeClr val="tx1"/>
                </a:solidFill>
                <a:effectLst/>
                <a:latin typeface="+mn-lt"/>
                <a:ea typeface="+mn-ea"/>
                <a:cs typeface="+mn-cs"/>
              </a:rPr>
              <a:t>Before we dive into details on the method and findings, we’d like to acknowledge the </a:t>
            </a:r>
            <a:r>
              <a:rPr lang="en-US" sz="2000" dirty="0"/>
              <a:t>U.S. Agency for Healthcare Research and Quality and </a:t>
            </a:r>
            <a:r>
              <a:rPr lang="en-US" sz="2000" dirty="0" err="1"/>
              <a:t>Westat</a:t>
            </a:r>
            <a:r>
              <a:rPr lang="en-US" sz="2000" dirty="0"/>
              <a:t> for providing </a:t>
            </a:r>
            <a:r>
              <a:rPr lang="en-US" sz="2000" b="0" i="0" u="none" strike="noStrike" kern="1200" dirty="0">
                <a:solidFill>
                  <a:schemeClr val="tx1"/>
                </a:solidFill>
                <a:effectLst/>
                <a:latin typeface="+mn-lt"/>
                <a:ea typeface="+mn-ea"/>
                <a:cs typeface="+mn-cs"/>
              </a:rPr>
              <a:t>the deidentified CAHPS data for this effort</a:t>
            </a:r>
            <a:r>
              <a:rPr lang="en-US" sz="2000" dirty="0"/>
              <a:t>.</a:t>
            </a:r>
            <a:endParaRPr lang="en-US" sz="2000" b="0" i="0" u="none" strike="noStrike" kern="1200" dirty="0">
              <a:solidFill>
                <a:schemeClr val="tx1"/>
              </a:solidFill>
              <a:effectLst/>
              <a:latin typeface="+mn-lt"/>
              <a:ea typeface="+mn-ea"/>
              <a:cs typeface="+mn-cs"/>
            </a:endParaRPr>
          </a:p>
          <a:p>
            <a:br>
              <a:rPr lang="en-US" sz="2000" dirty="0"/>
            </a:br>
            <a:endParaRPr lang="en-US" sz="2000" dirty="0">
              <a:solidFill>
                <a:srgbClr val="000000"/>
              </a:solidFill>
            </a:endParaRPr>
          </a:p>
        </p:txBody>
      </p:sp>
      <p:sp>
        <p:nvSpPr>
          <p:cNvPr id="4" name="Slide Number Placeholder 3"/>
          <p:cNvSpPr>
            <a:spLocks noGrp="1"/>
          </p:cNvSpPr>
          <p:nvPr>
            <p:ph type="sldNum" sz="quarter" idx="10"/>
          </p:nvPr>
        </p:nvSpPr>
        <p:spPr/>
        <p:txBody>
          <a:bodyPr/>
          <a:lstStyle/>
          <a:p>
            <a:fld id="{3859A05F-9442-1B4B-8130-ABC0D5C36496}" type="slidenum">
              <a:rPr lang="en-US" smtClean="0"/>
              <a:t>1</a:t>
            </a:fld>
            <a:endParaRPr lang="en-US"/>
          </a:p>
        </p:txBody>
      </p:sp>
    </p:spTree>
    <p:extLst>
      <p:ext uri="{BB962C8B-B14F-4D97-AF65-F5344CB8AC3E}">
        <p14:creationId xmlns:p14="http://schemas.microsoft.com/office/powerpoint/2010/main" val="20336989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sz="2000" dirty="0"/>
              <a:t>The CAHPS data is used to gain insight into the healthcare care experience, from the patient’s perspective. The 12 selected questions are intended to capture a patient’s journey and interaction with their primary care provider over the last six months.  The questions focus on:</a:t>
            </a:r>
          </a:p>
          <a:p>
            <a:pPr marL="342900" indent="-342900">
              <a:buFont typeface="Arial" panose="020B0604020202020204" pitchFamily="34" charset="0"/>
              <a:buChar char="•"/>
            </a:pPr>
            <a:r>
              <a:rPr lang="en-US" sz="2000" dirty="0"/>
              <a:t>length of relationship with the physician</a:t>
            </a:r>
          </a:p>
          <a:p>
            <a:pPr marL="342900" indent="-342900">
              <a:buFont typeface="Arial" panose="020B0604020202020204" pitchFamily="34" charset="0"/>
              <a:buChar char="•"/>
            </a:pPr>
            <a:r>
              <a:rPr lang="en-US" sz="2000" dirty="0"/>
              <a:t>how the patient interacts with the physician office for routine and urgent care needs</a:t>
            </a:r>
          </a:p>
          <a:p>
            <a:pPr marL="342900" indent="-342900">
              <a:buFont typeface="Arial" panose="020B0604020202020204" pitchFamily="34" charset="0"/>
              <a:buChar char="•"/>
            </a:pPr>
            <a:r>
              <a:rPr lang="en-US" sz="2000" dirty="0"/>
              <a:t>level of care coordination (for ancillary services) requested. </a:t>
            </a:r>
          </a:p>
          <a:p>
            <a:endParaRPr lang="en-US" sz="2000" dirty="0"/>
          </a:p>
          <a:p>
            <a:r>
              <a:rPr lang="en-US" sz="2000" dirty="0"/>
              <a:t>Prior to initiating JMP’s clustering tool, data preparation included assigning the appropriate data modeling type.  For these survey questions, the data modeling type was either nominal (yes, no, </a:t>
            </a:r>
            <a:r>
              <a:rPr lang="en-US" sz="2000" dirty="0" err="1"/>
              <a:t>na</a:t>
            </a:r>
            <a:r>
              <a:rPr lang="en-US" sz="2000" dirty="0"/>
              <a:t>) or ordinal (</a:t>
            </a:r>
            <a:r>
              <a:rPr lang="en-US" sz="2000" dirty="0" err="1"/>
              <a:t>likert</a:t>
            </a:r>
            <a:r>
              <a:rPr lang="en-US" sz="2000" dirty="0"/>
              <a:t> scale).  Another data preparation task was reformatting of select questions. </a:t>
            </a:r>
            <a:r>
              <a:rPr lang="en-US" sz="2000" dirty="0">
                <a:solidFill>
                  <a:srgbClr val="000000"/>
                </a:solidFill>
              </a:rPr>
              <a:t>The CAHPS survey uses skip logic.  For example, AP3_07 “</a:t>
            </a:r>
            <a:r>
              <a:rPr lang="en-US" sz="2000" dirty="0"/>
              <a:t>In the last 6 months, did you make any appointments for a check-up or routine care with this provider?” </a:t>
            </a:r>
            <a:r>
              <a:rPr lang="en-US" sz="2000" dirty="0">
                <a:solidFill>
                  <a:srgbClr val="000000"/>
                </a:solidFill>
              </a:rPr>
              <a:t>It was determined that skipped questions were relevant to the exploratory analysis, therefore values were recoded from missing to 0 (JMP refers to this as missing not-at-random).</a:t>
            </a:r>
          </a:p>
          <a:p>
            <a:endParaRPr lang="en-US" sz="2000" dirty="0"/>
          </a:p>
          <a:p>
            <a:r>
              <a:rPr lang="en-US" sz="2000" kern="1200" dirty="0">
                <a:solidFill>
                  <a:schemeClr val="tx1"/>
                </a:solidFill>
                <a:effectLst/>
                <a:latin typeface="+mn-lt"/>
                <a:ea typeface="+mn-ea"/>
                <a:cs typeface="+mn-cs"/>
              </a:rPr>
              <a:t>The last data preparation step we will highlight is related to missing values.  Instead of addressing this prior to modeling, we used JMP’s built in missing value feature to impute (replace with an estimate) the values.  These is an option selected from the clustering menu. </a:t>
            </a:r>
          </a:p>
          <a:p>
            <a:endParaRPr lang="en-US" sz="2000" dirty="0"/>
          </a:p>
          <a:p>
            <a:r>
              <a:rPr lang="en-US" sz="2000" dirty="0"/>
              <a:t>Given the Likert scale questions, we </a:t>
            </a:r>
            <a:r>
              <a:rPr lang="en-US" sz="2000" dirty="0">
                <a:solidFill>
                  <a:srgbClr val="000000"/>
                </a:solidFill>
              </a:rPr>
              <a:t>hypothesized the data was hierarchical with likely subgroups between the data.  Hierarchical clustering with ward ‘distance’ method was applied, and the output limited to four clusters for ease of interpretation. The ward method was appropriate for the categorical data as it does not require a pure measure of distance, instead builds clusters based on an analysis of variance, like an ANOVA.</a:t>
            </a:r>
          </a:p>
          <a:p>
            <a:endParaRPr lang="en-US" sz="2000" dirty="0">
              <a:solidFill>
                <a:srgbClr val="000000"/>
              </a:solidFill>
            </a:endParaRPr>
          </a:p>
          <a:p>
            <a:r>
              <a:rPr lang="en-US" sz="2000" dirty="0">
                <a:solidFill>
                  <a:srgbClr val="000000"/>
                </a:solidFill>
              </a:rPr>
              <a:t>A color map was added to the </a:t>
            </a:r>
            <a:r>
              <a:rPr lang="en-US" sz="2000" dirty="0" err="1">
                <a:solidFill>
                  <a:srgbClr val="000000"/>
                </a:solidFill>
              </a:rPr>
              <a:t>dendgrogram</a:t>
            </a:r>
            <a:r>
              <a:rPr lang="en-US" sz="2000" dirty="0">
                <a:solidFill>
                  <a:srgbClr val="000000"/>
                </a:solidFill>
              </a:rPr>
              <a:t> output to aide visual comparison on response difference across the groups. Unique patterns within and differences between clusters were summarized based on low, medium of high maintenance (how much access to care was used by the patient, such as frequency of routine and urgent office visits or contacting office during or outside of regular hours) and how well patient’s believed the office was managing their care ( weak, high or sufficient - defined by ratings on follow-up for lab and prescription needs).  The cluster output was saved and assigned to each response for the </a:t>
            </a:r>
            <a:r>
              <a:rPr lang="en-US" sz="2000" dirty="0" err="1">
                <a:solidFill>
                  <a:srgbClr val="000000"/>
                </a:solidFill>
              </a:rPr>
              <a:t>adhoc</a:t>
            </a:r>
            <a:r>
              <a:rPr lang="en-US" sz="2000" dirty="0">
                <a:solidFill>
                  <a:srgbClr val="000000"/>
                </a:solidFill>
              </a:rPr>
              <a:t> analysis.</a:t>
            </a:r>
          </a:p>
          <a:p>
            <a:endParaRPr lang="en-US" sz="2000" dirty="0">
              <a:solidFill>
                <a:srgbClr val="000000"/>
              </a:solidFill>
            </a:endParaRPr>
          </a:p>
          <a:p>
            <a:endParaRPr lang="en-US" sz="2000" b="0" i="0" u="none" strike="noStrike"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376A170F-69B8-B741-A099-15AE468EF203}" type="slidenum">
              <a:rPr lang="en-US" smtClean="0"/>
              <a:t>2</a:t>
            </a:fld>
            <a:endParaRPr lang="en-US"/>
          </a:p>
        </p:txBody>
      </p:sp>
    </p:spTree>
    <p:extLst>
      <p:ext uri="{BB962C8B-B14F-4D97-AF65-F5344CB8AC3E}">
        <p14:creationId xmlns:p14="http://schemas.microsoft.com/office/powerpoint/2010/main" val="13289578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672300" rtl="0" eaLnBrk="1" fontAlgn="auto" latinLnBrk="0" hangingPunct="1">
              <a:lnSpc>
                <a:spcPct val="100000"/>
              </a:lnSpc>
              <a:spcBef>
                <a:spcPts val="0"/>
              </a:spcBef>
              <a:spcAft>
                <a:spcPts val="0"/>
              </a:spcAft>
              <a:buClrTx/>
              <a:buSzTx/>
              <a:buFontTx/>
              <a:buNone/>
              <a:tabLst/>
              <a:defRPr/>
            </a:pPr>
            <a:r>
              <a:rPr lang="en-US" sz="2000" b="0" i="0" u="none" strike="noStrike" kern="1200" dirty="0">
                <a:solidFill>
                  <a:schemeClr val="tx1"/>
                </a:solidFill>
                <a:effectLst/>
                <a:latin typeface="+mn-lt"/>
                <a:ea typeface="+mn-ea"/>
                <a:cs typeface="+mn-cs"/>
              </a:rPr>
              <a:t>This project primarily focused on comparing the clusters on three key ratings related to provider and overall health.  However, w</a:t>
            </a:r>
            <a:r>
              <a:rPr lang="en-US" sz="2000" dirty="0"/>
              <a:t>ith JMP you can use the cluster assignments to explore the distribution of demographic data as well as other question responses, between the groups.  For future analysis, we’d recommend exploring differences in age or race distributions between the maintenance/management -based clusters.</a:t>
            </a:r>
          </a:p>
        </p:txBody>
      </p:sp>
      <p:sp>
        <p:nvSpPr>
          <p:cNvPr id="4" name="Slide Number Placeholder 3"/>
          <p:cNvSpPr>
            <a:spLocks noGrp="1"/>
          </p:cNvSpPr>
          <p:nvPr>
            <p:ph type="sldNum" sz="quarter" idx="5"/>
          </p:nvPr>
        </p:nvSpPr>
        <p:spPr/>
        <p:txBody>
          <a:bodyPr/>
          <a:lstStyle/>
          <a:p>
            <a:fld id="{376A170F-69B8-B741-A099-15AE468EF203}" type="slidenum">
              <a:rPr lang="en-US" smtClean="0"/>
              <a:t>3</a:t>
            </a:fld>
            <a:endParaRPr lang="en-US"/>
          </a:p>
        </p:txBody>
      </p:sp>
    </p:spTree>
    <p:extLst>
      <p:ext uri="{BB962C8B-B14F-4D97-AF65-F5344CB8AC3E}">
        <p14:creationId xmlns:p14="http://schemas.microsoft.com/office/powerpoint/2010/main" val="12918196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000" b="0" i="0" u="none" strike="noStrike" kern="1200" dirty="0">
                <a:solidFill>
                  <a:schemeClr val="tx1"/>
                </a:solidFill>
                <a:effectLst/>
                <a:latin typeface="+mn-lt"/>
                <a:ea typeface="+mn-ea"/>
                <a:cs typeface="+mn-cs"/>
              </a:rPr>
              <a:t>Using the cluster assignments, we were interested in understanding if there Is a relation between assignment and the patient’s ratings of the provider, their overall health and their overall mental health.  We compared the means scores for each of these three questions and identified quantifiable differences.  For example, High Maintenance patients with sufficient management (meaning they use a lot of health care services and had satisfactory ratings for lab and prescription management) had the higher ratings of overall health and overall mental health.</a:t>
            </a:r>
            <a:endParaRPr lang="en-US" sz="2000" b="0" dirty="0"/>
          </a:p>
          <a:p>
            <a:endParaRPr lang="en-US" sz="2000" b="0" i="0" u="none" strike="noStrike" kern="1200" dirty="0">
              <a:solidFill>
                <a:schemeClr val="tx1"/>
              </a:solidFill>
              <a:effectLst/>
              <a:latin typeface="+mn-lt"/>
              <a:ea typeface="+mn-ea"/>
              <a:cs typeface="+mn-cs"/>
            </a:endParaRPr>
          </a:p>
          <a:p>
            <a:r>
              <a:rPr lang="en-US" sz="2000" b="0" i="0" u="none" strike="noStrike" kern="1200" dirty="0">
                <a:solidFill>
                  <a:schemeClr val="tx1"/>
                </a:solidFill>
                <a:effectLst/>
                <a:latin typeface="+mn-lt"/>
                <a:ea typeface="+mn-ea"/>
                <a:cs typeface="+mn-cs"/>
              </a:rPr>
              <a:t>JMP’s Contingency Analysis (which is a method to </a:t>
            </a:r>
            <a:r>
              <a:rPr lang="en-US" sz="4400" b="0" i="0" u="none" strike="noStrike" kern="1200" dirty="0">
                <a:solidFill>
                  <a:schemeClr val="tx1"/>
                </a:solidFill>
                <a:effectLst/>
                <a:latin typeface="+mn-lt"/>
                <a:ea typeface="+mn-ea"/>
                <a:cs typeface="+mn-cs"/>
              </a:rPr>
              <a:t>examine the relationship between two categorical variables)</a:t>
            </a:r>
            <a:r>
              <a:rPr lang="en-US" sz="2000" b="0" i="0" u="none" strike="noStrike" kern="1200" dirty="0">
                <a:solidFill>
                  <a:schemeClr val="tx1"/>
                </a:solidFill>
                <a:effectLst/>
                <a:latin typeface="+mn-lt"/>
                <a:ea typeface="+mn-ea"/>
                <a:cs typeface="+mn-cs"/>
              </a:rPr>
              <a:t>, computed likelihood ratios and Pearson tests with p-values less than 0.05.  We conclude there is an association between the cluster assignment and each of the overall ratings and warrants further analysis and modeling.</a:t>
            </a:r>
          </a:p>
          <a:p>
            <a:endParaRPr lang="en-US" sz="2000" b="0" i="0" u="none" strike="noStrike" kern="1200" dirty="0">
              <a:solidFill>
                <a:schemeClr val="tx1"/>
              </a:solidFill>
              <a:effectLst/>
              <a:latin typeface="+mn-lt"/>
              <a:ea typeface="+mn-ea"/>
              <a:cs typeface="+mn-cs"/>
            </a:endParaRPr>
          </a:p>
          <a:p>
            <a:r>
              <a:rPr lang="en-US" sz="2000" b="0" dirty="0"/>
              <a:t>Understanding the relationship between each group’s care journey and overall experience ratings can </a:t>
            </a:r>
            <a:r>
              <a:rPr lang="en-US" sz="2000" b="0" i="0" u="none" strike="noStrike" kern="1200" dirty="0">
                <a:solidFill>
                  <a:schemeClr val="tx1"/>
                </a:solidFill>
                <a:effectLst/>
                <a:latin typeface="+mn-lt"/>
                <a:ea typeface="+mn-ea"/>
                <a:cs typeface="+mn-cs"/>
              </a:rPr>
              <a:t>inform the design of healthcare practices and operations (such as enhanced communication channels during non-regular office hours or care navigation services to aid with follow-up of lab and prescription management).  These designs could improve experiences for patients and result in higher ratings of providers and overall health.</a:t>
            </a:r>
          </a:p>
          <a:p>
            <a:endParaRPr lang="en-US" sz="2000" b="0" i="0" u="none" strike="noStrike" kern="1200" dirty="0">
              <a:solidFill>
                <a:schemeClr val="tx1"/>
              </a:solidFill>
              <a:effectLst/>
              <a:latin typeface="+mn-lt"/>
              <a:ea typeface="+mn-ea"/>
              <a:cs typeface="+mn-cs"/>
            </a:endParaRPr>
          </a:p>
          <a:p>
            <a:r>
              <a:rPr lang="en-US" sz="2000" b="0" i="0" u="none" strike="noStrike" kern="1200" dirty="0">
                <a:solidFill>
                  <a:schemeClr val="tx1"/>
                </a:solidFill>
                <a:effectLst/>
                <a:latin typeface="+mn-lt"/>
                <a:ea typeface="+mn-ea"/>
                <a:cs typeface="+mn-cs"/>
              </a:rPr>
              <a:t>Thank you for viewing the session. </a:t>
            </a:r>
            <a:endParaRPr lang="en-US" sz="2000" b="0" dirty="0"/>
          </a:p>
        </p:txBody>
      </p:sp>
      <p:sp>
        <p:nvSpPr>
          <p:cNvPr id="4" name="Slide Number Placeholder 3"/>
          <p:cNvSpPr>
            <a:spLocks noGrp="1"/>
          </p:cNvSpPr>
          <p:nvPr>
            <p:ph type="sldNum" sz="quarter" idx="5"/>
          </p:nvPr>
        </p:nvSpPr>
        <p:spPr/>
        <p:txBody>
          <a:bodyPr/>
          <a:lstStyle/>
          <a:p>
            <a:fld id="{376A170F-69B8-B741-A099-15AE468EF203}" type="slidenum">
              <a:rPr lang="en-US" smtClean="0"/>
              <a:t>4</a:t>
            </a:fld>
            <a:endParaRPr lang="en-US"/>
          </a:p>
        </p:txBody>
      </p:sp>
    </p:spTree>
    <p:extLst>
      <p:ext uri="{BB962C8B-B14F-4D97-AF65-F5344CB8AC3E}">
        <p14:creationId xmlns:p14="http://schemas.microsoft.com/office/powerpoint/2010/main" val="21569972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125206390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99A3A1B-DF3E-744D-8B1E-6A95EC44F141}"/>
              </a:ext>
            </a:extLst>
          </p:cNvPr>
          <p:cNvSpPr/>
          <p:nvPr userDrawn="1"/>
        </p:nvSpPr>
        <p:spPr>
          <a:xfrm>
            <a:off x="128238" y="135563"/>
            <a:ext cx="37206936" cy="3052346"/>
          </a:xfrm>
          <a:prstGeom prst="rect">
            <a:avLst/>
          </a:prstGeom>
          <a:gradFill>
            <a:gsLst>
              <a:gs pos="51000">
                <a:srgbClr val="7030A0"/>
              </a:gs>
              <a:gs pos="0">
                <a:schemeClr val="tx1">
                  <a:lumMod val="85000"/>
                  <a:lumOff val="15000"/>
                </a:schemeClr>
              </a:gs>
            </a:gsLst>
            <a:lin ang="10800000" scaled="1"/>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7000" b="1" dirty="0"/>
          </a:p>
        </p:txBody>
      </p:sp>
      <p:pic>
        <p:nvPicPr>
          <p:cNvPr id="8" name="Picture 7">
            <a:extLst>
              <a:ext uri="{FF2B5EF4-FFF2-40B4-BE49-F238E27FC236}">
                <a16:creationId xmlns:a16="http://schemas.microsoft.com/office/drawing/2014/main" id="{BBD62289-E21A-A84C-B9FF-372D3A5ABFCB}"/>
              </a:ext>
            </a:extLst>
          </p:cNvPr>
          <p:cNvPicPr>
            <a:picLocks noChangeAspect="1"/>
          </p:cNvPicPr>
          <p:nvPr userDrawn="1"/>
        </p:nvPicPr>
        <p:blipFill rotWithShape="1">
          <a:blip r:embed="rId3">
            <a:extLst>
              <a:ext uri="{28A0092B-C50C-407E-A947-70E740481C1C}">
                <a14:useLocalDpi xmlns:a14="http://schemas.microsoft.com/office/drawing/2010/main"/>
              </a:ext>
            </a:extLst>
          </a:blip>
          <a:srcRect/>
          <a:stretch/>
        </p:blipFill>
        <p:spPr>
          <a:xfrm>
            <a:off x="13187468" y="135563"/>
            <a:ext cx="23864465" cy="3052346"/>
          </a:xfrm>
          <a:prstGeom prst="rect">
            <a:avLst/>
          </a:prstGeom>
        </p:spPr>
      </p:pic>
      <p:pic>
        <p:nvPicPr>
          <p:cNvPr id="10" name="Picture 9">
            <a:extLst>
              <a:ext uri="{FF2B5EF4-FFF2-40B4-BE49-F238E27FC236}">
                <a16:creationId xmlns:a16="http://schemas.microsoft.com/office/drawing/2014/main" id="{A13C1942-B6CB-234D-A64E-BA5BA2E0ADCA}"/>
              </a:ext>
            </a:extLst>
          </p:cNvPr>
          <p:cNvPicPr>
            <a:picLocks noChangeAspect="1"/>
          </p:cNvPicPr>
          <p:nvPr userDrawn="1"/>
        </p:nvPicPr>
        <p:blipFill rotWithShape="1">
          <a:blip r:embed="rId4">
            <a:alphaModFix amt="21000"/>
            <a:extLst>
              <a:ext uri="{28A0092B-C50C-407E-A947-70E740481C1C}">
                <a14:useLocalDpi xmlns:a14="http://schemas.microsoft.com/office/drawing/2010/main"/>
              </a:ext>
            </a:extLst>
          </a:blip>
          <a:srcRect/>
          <a:stretch/>
        </p:blipFill>
        <p:spPr>
          <a:xfrm>
            <a:off x="137905" y="135563"/>
            <a:ext cx="25340597" cy="3052346"/>
          </a:xfrm>
          <a:prstGeom prst="rect">
            <a:avLst/>
          </a:prstGeom>
        </p:spPr>
      </p:pic>
      <p:pic>
        <p:nvPicPr>
          <p:cNvPr id="5" name="Picture 4">
            <a:extLst>
              <a:ext uri="{FF2B5EF4-FFF2-40B4-BE49-F238E27FC236}">
                <a16:creationId xmlns:a16="http://schemas.microsoft.com/office/drawing/2014/main" id="{859B8E0C-7487-5943-852B-843831F4AC6E}"/>
              </a:ext>
            </a:extLst>
          </p:cNvPr>
          <p:cNvPicPr>
            <a:picLocks noChangeAspect="1"/>
          </p:cNvPicPr>
          <p:nvPr userDrawn="1"/>
        </p:nvPicPr>
        <p:blipFill>
          <a:blip r:embed="rId5"/>
          <a:stretch>
            <a:fillRect/>
          </a:stretch>
        </p:blipFill>
        <p:spPr>
          <a:xfrm>
            <a:off x="1233138" y="441074"/>
            <a:ext cx="2936526" cy="2521582"/>
          </a:xfrm>
          <a:prstGeom prst="rect">
            <a:avLst/>
          </a:prstGeom>
        </p:spPr>
      </p:pic>
    </p:spTree>
    <p:extLst>
      <p:ext uri="{BB962C8B-B14F-4D97-AF65-F5344CB8AC3E}">
        <p14:creationId xmlns:p14="http://schemas.microsoft.com/office/powerpoint/2010/main" val="689549096"/>
      </p:ext>
    </p:extLst>
  </p:cSld>
  <p:clrMap bg1="lt1" tx1="dk1" bg2="lt2" tx2="dk2" accent1="accent1" accent2="accent2" accent3="accent3" accent4="accent4" accent5="accent5" accent6="accent6" hlink="hlink" folHlink="folHlink"/>
  <p:sldLayoutIdLst>
    <p:sldLayoutId id="2147483650" r:id="rId1"/>
  </p:sldLayoutIdLst>
  <p:txStyles>
    <p:titleStyle>
      <a:lvl1pPr algn="ctr" defTabSz="1672300" rtl="0" eaLnBrk="1" latinLnBrk="0" hangingPunct="1">
        <a:spcBef>
          <a:spcPct val="0"/>
        </a:spcBef>
        <a:buNone/>
        <a:defRPr sz="16100" kern="1200">
          <a:solidFill>
            <a:schemeClr val="tx1"/>
          </a:solidFill>
          <a:latin typeface="+mj-lt"/>
          <a:ea typeface="+mj-ea"/>
          <a:cs typeface="+mj-cs"/>
        </a:defRPr>
      </a:lvl1pPr>
    </p:titleStyle>
    <p:bodyStyle>
      <a:lvl1pPr marL="1254225" indent="-1254225" algn="l" defTabSz="1672300" rtl="0" eaLnBrk="1" latinLnBrk="0" hangingPunct="1">
        <a:spcBef>
          <a:spcPct val="20000"/>
        </a:spcBef>
        <a:buFont typeface="Arial"/>
        <a:buChar char="•"/>
        <a:defRPr sz="11700" kern="1200">
          <a:solidFill>
            <a:schemeClr val="tx1"/>
          </a:solidFill>
          <a:latin typeface="+mn-lt"/>
          <a:ea typeface="+mn-ea"/>
          <a:cs typeface="+mn-cs"/>
        </a:defRPr>
      </a:lvl1pPr>
      <a:lvl2pPr marL="2717488" indent="-1045188" algn="l" defTabSz="1672300" rtl="0" eaLnBrk="1" latinLnBrk="0" hangingPunct="1">
        <a:spcBef>
          <a:spcPct val="20000"/>
        </a:spcBef>
        <a:buFont typeface="Arial"/>
        <a:buChar char="–"/>
        <a:defRPr sz="10200" kern="1200">
          <a:solidFill>
            <a:schemeClr val="tx1"/>
          </a:solidFill>
          <a:latin typeface="+mn-lt"/>
          <a:ea typeface="+mn-ea"/>
          <a:cs typeface="+mn-cs"/>
        </a:defRPr>
      </a:lvl2pPr>
      <a:lvl3pPr marL="4180751" indent="-836150" algn="l" defTabSz="1672300" rtl="0" eaLnBrk="1" latinLnBrk="0" hangingPunct="1">
        <a:spcBef>
          <a:spcPct val="20000"/>
        </a:spcBef>
        <a:buFont typeface="Arial"/>
        <a:buChar char="•"/>
        <a:defRPr sz="8800" kern="1200">
          <a:solidFill>
            <a:schemeClr val="tx1"/>
          </a:solidFill>
          <a:latin typeface="+mn-lt"/>
          <a:ea typeface="+mn-ea"/>
          <a:cs typeface="+mn-cs"/>
        </a:defRPr>
      </a:lvl3pPr>
      <a:lvl4pPr marL="5853052" indent="-836150" algn="l" defTabSz="1672300" rtl="0" eaLnBrk="1" latinLnBrk="0" hangingPunct="1">
        <a:spcBef>
          <a:spcPct val="20000"/>
        </a:spcBef>
        <a:buFont typeface="Arial"/>
        <a:buChar char="–"/>
        <a:defRPr sz="7300" kern="1200">
          <a:solidFill>
            <a:schemeClr val="tx1"/>
          </a:solidFill>
          <a:latin typeface="+mn-lt"/>
          <a:ea typeface="+mn-ea"/>
          <a:cs typeface="+mn-cs"/>
        </a:defRPr>
      </a:lvl4pPr>
      <a:lvl5pPr marL="7525352" indent="-836150" algn="l" defTabSz="1672300" rtl="0" eaLnBrk="1" latinLnBrk="0" hangingPunct="1">
        <a:spcBef>
          <a:spcPct val="20000"/>
        </a:spcBef>
        <a:buFont typeface="Arial"/>
        <a:buChar char="»"/>
        <a:defRPr sz="7300" kern="1200">
          <a:solidFill>
            <a:schemeClr val="tx1"/>
          </a:solidFill>
          <a:latin typeface="+mn-lt"/>
          <a:ea typeface="+mn-ea"/>
          <a:cs typeface="+mn-cs"/>
        </a:defRPr>
      </a:lvl5pPr>
      <a:lvl6pPr marL="9197652" indent="-836150" algn="l" defTabSz="1672300" rtl="0" eaLnBrk="1" latinLnBrk="0" hangingPunct="1">
        <a:spcBef>
          <a:spcPct val="20000"/>
        </a:spcBef>
        <a:buFont typeface="Arial"/>
        <a:buChar char="•"/>
        <a:defRPr sz="7300" kern="1200">
          <a:solidFill>
            <a:schemeClr val="tx1"/>
          </a:solidFill>
          <a:latin typeface="+mn-lt"/>
          <a:ea typeface="+mn-ea"/>
          <a:cs typeface="+mn-cs"/>
        </a:defRPr>
      </a:lvl6pPr>
      <a:lvl7pPr marL="10869953" indent="-836150" algn="l" defTabSz="1672300" rtl="0" eaLnBrk="1" latinLnBrk="0" hangingPunct="1">
        <a:spcBef>
          <a:spcPct val="20000"/>
        </a:spcBef>
        <a:buFont typeface="Arial"/>
        <a:buChar char="•"/>
        <a:defRPr sz="7300" kern="1200">
          <a:solidFill>
            <a:schemeClr val="tx1"/>
          </a:solidFill>
          <a:latin typeface="+mn-lt"/>
          <a:ea typeface="+mn-ea"/>
          <a:cs typeface="+mn-cs"/>
        </a:defRPr>
      </a:lvl7pPr>
      <a:lvl8pPr marL="12542253" indent="-836150" algn="l" defTabSz="1672300" rtl="0" eaLnBrk="1" latinLnBrk="0" hangingPunct="1">
        <a:spcBef>
          <a:spcPct val="20000"/>
        </a:spcBef>
        <a:buFont typeface="Arial"/>
        <a:buChar char="•"/>
        <a:defRPr sz="7300" kern="1200">
          <a:solidFill>
            <a:schemeClr val="tx1"/>
          </a:solidFill>
          <a:latin typeface="+mn-lt"/>
          <a:ea typeface="+mn-ea"/>
          <a:cs typeface="+mn-cs"/>
        </a:defRPr>
      </a:lvl8pPr>
      <a:lvl9pPr marL="14214554" indent="-836150" algn="l" defTabSz="1672300" rtl="0" eaLnBrk="1" latinLnBrk="0" hangingPunct="1">
        <a:spcBef>
          <a:spcPct val="20000"/>
        </a:spcBef>
        <a:buFont typeface="Arial"/>
        <a:buChar char="•"/>
        <a:defRPr sz="7300" kern="1200">
          <a:solidFill>
            <a:schemeClr val="tx1"/>
          </a:solidFill>
          <a:latin typeface="+mn-lt"/>
          <a:ea typeface="+mn-ea"/>
          <a:cs typeface="+mn-cs"/>
        </a:defRPr>
      </a:lvl9pPr>
    </p:bodyStyle>
    <p:otherStyle>
      <a:defPPr>
        <a:defRPr lang="en-US"/>
      </a:defPPr>
      <a:lvl1pPr marL="0" algn="l" defTabSz="1672300" rtl="0" eaLnBrk="1" latinLnBrk="0" hangingPunct="1">
        <a:defRPr sz="6600" kern="1200">
          <a:solidFill>
            <a:schemeClr val="tx1"/>
          </a:solidFill>
          <a:latin typeface="+mn-lt"/>
          <a:ea typeface="+mn-ea"/>
          <a:cs typeface="+mn-cs"/>
        </a:defRPr>
      </a:lvl1pPr>
      <a:lvl2pPr marL="1672300" algn="l" defTabSz="1672300" rtl="0" eaLnBrk="1" latinLnBrk="0" hangingPunct="1">
        <a:defRPr sz="6600" kern="1200">
          <a:solidFill>
            <a:schemeClr val="tx1"/>
          </a:solidFill>
          <a:latin typeface="+mn-lt"/>
          <a:ea typeface="+mn-ea"/>
          <a:cs typeface="+mn-cs"/>
        </a:defRPr>
      </a:lvl2pPr>
      <a:lvl3pPr marL="3344601" algn="l" defTabSz="1672300" rtl="0" eaLnBrk="1" latinLnBrk="0" hangingPunct="1">
        <a:defRPr sz="6600" kern="1200">
          <a:solidFill>
            <a:schemeClr val="tx1"/>
          </a:solidFill>
          <a:latin typeface="+mn-lt"/>
          <a:ea typeface="+mn-ea"/>
          <a:cs typeface="+mn-cs"/>
        </a:defRPr>
      </a:lvl3pPr>
      <a:lvl4pPr marL="5016901" algn="l" defTabSz="1672300" rtl="0" eaLnBrk="1" latinLnBrk="0" hangingPunct="1">
        <a:defRPr sz="6600" kern="1200">
          <a:solidFill>
            <a:schemeClr val="tx1"/>
          </a:solidFill>
          <a:latin typeface="+mn-lt"/>
          <a:ea typeface="+mn-ea"/>
          <a:cs typeface="+mn-cs"/>
        </a:defRPr>
      </a:lvl4pPr>
      <a:lvl5pPr marL="6689202" algn="l" defTabSz="1672300" rtl="0" eaLnBrk="1" latinLnBrk="0" hangingPunct="1">
        <a:defRPr sz="6600" kern="1200">
          <a:solidFill>
            <a:schemeClr val="tx1"/>
          </a:solidFill>
          <a:latin typeface="+mn-lt"/>
          <a:ea typeface="+mn-ea"/>
          <a:cs typeface="+mn-cs"/>
        </a:defRPr>
      </a:lvl5pPr>
      <a:lvl6pPr marL="8361502" algn="l" defTabSz="1672300" rtl="0" eaLnBrk="1" latinLnBrk="0" hangingPunct="1">
        <a:defRPr sz="6600" kern="1200">
          <a:solidFill>
            <a:schemeClr val="tx1"/>
          </a:solidFill>
          <a:latin typeface="+mn-lt"/>
          <a:ea typeface="+mn-ea"/>
          <a:cs typeface="+mn-cs"/>
        </a:defRPr>
      </a:lvl6pPr>
      <a:lvl7pPr marL="10033803" algn="l" defTabSz="1672300" rtl="0" eaLnBrk="1" latinLnBrk="0" hangingPunct="1">
        <a:defRPr sz="6600" kern="1200">
          <a:solidFill>
            <a:schemeClr val="tx1"/>
          </a:solidFill>
          <a:latin typeface="+mn-lt"/>
          <a:ea typeface="+mn-ea"/>
          <a:cs typeface="+mn-cs"/>
        </a:defRPr>
      </a:lvl7pPr>
      <a:lvl8pPr marL="11706103" algn="l" defTabSz="1672300" rtl="0" eaLnBrk="1" latinLnBrk="0" hangingPunct="1">
        <a:defRPr sz="6600" kern="1200">
          <a:solidFill>
            <a:schemeClr val="tx1"/>
          </a:solidFill>
          <a:latin typeface="+mn-lt"/>
          <a:ea typeface="+mn-ea"/>
          <a:cs typeface="+mn-cs"/>
        </a:defRPr>
      </a:lvl8pPr>
      <a:lvl9pPr marL="13378404" algn="l" defTabSz="1672300" rtl="0" eaLnBrk="1" latinLnBrk="0" hangingPunct="1">
        <a:defRPr sz="6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emf"/><Relationship Id="rId13" Type="http://schemas.openxmlformats.org/officeDocument/2006/relationships/image" Target="../media/image11.emf"/><Relationship Id="rId3" Type="http://schemas.openxmlformats.org/officeDocument/2006/relationships/slide" Target="slide3.xml"/><Relationship Id="rId7" Type="http://schemas.openxmlformats.org/officeDocument/2006/relationships/slide" Target="slide4.xml"/><Relationship Id="rId12" Type="http://schemas.openxmlformats.org/officeDocument/2006/relationships/image" Target="../media/image10.emf"/><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emf"/><Relationship Id="rId11" Type="http://schemas.openxmlformats.org/officeDocument/2006/relationships/image" Target="../media/image9.emf"/><Relationship Id="rId5" Type="http://schemas.openxmlformats.org/officeDocument/2006/relationships/slide" Target="slide2.xml"/><Relationship Id="rId10" Type="http://schemas.openxmlformats.org/officeDocument/2006/relationships/image" Target="../media/image8.emf"/><Relationship Id="rId4" Type="http://schemas.openxmlformats.org/officeDocument/2006/relationships/image" Target="../media/image4.png"/><Relationship Id="rId9" Type="http://schemas.openxmlformats.org/officeDocument/2006/relationships/image" Target="../media/image7.emf"/><Relationship Id="rId14" Type="http://schemas.openxmlformats.org/officeDocument/2006/relationships/image" Target="../media/image12.emf"/></Relationships>
</file>

<file path=ppt/slides/_rels/slide2.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11.emf"/><Relationship Id="rId4" Type="http://schemas.openxmlformats.org/officeDocument/2006/relationships/image" Target="../media/image10.emf"/></Relationships>
</file>

<file path=ppt/slides/_rels/slide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13.emf"/><Relationship Id="rId5" Type="http://schemas.openxmlformats.org/officeDocument/2006/relationships/image" Target="../media/image8.emf"/><Relationship Id="rId4" Type="http://schemas.openxmlformats.org/officeDocument/2006/relationships/image" Target="../media/image7.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Rectangle 47">
            <a:extLst>
              <a:ext uri="{FF2B5EF4-FFF2-40B4-BE49-F238E27FC236}">
                <a16:creationId xmlns:a16="http://schemas.microsoft.com/office/drawing/2014/main" id="{68507786-416B-DA43-A666-A2070C68FD40}"/>
              </a:ext>
            </a:extLst>
          </p:cNvPr>
          <p:cNvSpPr/>
          <p:nvPr/>
        </p:nvSpPr>
        <p:spPr>
          <a:xfrm>
            <a:off x="86653" y="647422"/>
            <a:ext cx="37206936" cy="2269099"/>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Identifying patterns in patient experience ratings </a:t>
            </a:r>
          </a:p>
          <a:p>
            <a:pPr algn="ctr"/>
            <a:r>
              <a:rPr lang="en-US" dirty="0"/>
              <a:t>with machine learning clustering techniques</a:t>
            </a:r>
          </a:p>
          <a:p>
            <a:pPr algn="ctr"/>
            <a:r>
              <a:rPr lang="en-US" sz="3200" dirty="0"/>
              <a:t>Renita Washburn, PhD Student UCF School of Modeling, Simulation &amp; Training</a:t>
            </a:r>
          </a:p>
          <a:p>
            <a:pPr algn="ctr"/>
            <a:r>
              <a:rPr lang="en-US" sz="3200" dirty="0"/>
              <a:t>Dr. Mary Jean Amon, Associate Professor UCF School of Modeling, Simulation &amp; Training</a:t>
            </a:r>
          </a:p>
          <a:p>
            <a:pPr algn="ctr"/>
            <a:endParaRPr lang="en-US" sz="2800" b="1" dirty="0"/>
          </a:p>
        </p:txBody>
      </p:sp>
      <p:sp>
        <p:nvSpPr>
          <p:cNvPr id="76" name="Text Box 37"/>
          <p:cNvSpPr txBox="1">
            <a:spLocks noChangeArrowheads="1"/>
          </p:cNvSpPr>
          <p:nvPr/>
        </p:nvSpPr>
        <p:spPr bwMode="auto">
          <a:xfrm>
            <a:off x="365851" y="4267662"/>
            <a:ext cx="15671449" cy="381860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139321" tIns="69659" rIns="139321" bIns="69659">
            <a:spAutoFit/>
          </a:bodyPr>
          <a:lstStyle>
            <a:lvl1pPr defTabSz="339725" eaLnBrk="0" hangingPunct="0">
              <a:defRPr sz="300">
                <a:solidFill>
                  <a:schemeClr val="tx1"/>
                </a:solidFill>
                <a:latin typeface="Arial" charset="0"/>
                <a:ea typeface="ＭＳ Ｐゴシック" charset="0"/>
                <a:cs typeface="ＭＳ Ｐゴシック" charset="0"/>
              </a:defRPr>
            </a:lvl1pPr>
            <a:lvl2pPr marL="742950" indent="-285750" defTabSz="339725" eaLnBrk="0" hangingPunct="0">
              <a:defRPr sz="300">
                <a:solidFill>
                  <a:schemeClr val="tx1"/>
                </a:solidFill>
                <a:latin typeface="Arial" charset="0"/>
                <a:ea typeface="ＭＳ Ｐゴシック" charset="0"/>
              </a:defRPr>
            </a:lvl2pPr>
            <a:lvl3pPr marL="1143000" indent="-228600" defTabSz="339725" eaLnBrk="0" hangingPunct="0">
              <a:defRPr sz="300">
                <a:solidFill>
                  <a:schemeClr val="tx1"/>
                </a:solidFill>
                <a:latin typeface="Arial" charset="0"/>
                <a:ea typeface="ＭＳ Ｐゴシック" charset="0"/>
              </a:defRPr>
            </a:lvl3pPr>
            <a:lvl4pPr marL="1600200" indent="-228600" defTabSz="339725" eaLnBrk="0" hangingPunct="0">
              <a:defRPr sz="300">
                <a:solidFill>
                  <a:schemeClr val="tx1"/>
                </a:solidFill>
                <a:latin typeface="Arial" charset="0"/>
                <a:ea typeface="ＭＳ Ｐゴシック" charset="0"/>
              </a:defRPr>
            </a:lvl4pPr>
            <a:lvl5pPr marL="2057400" indent="-228600" defTabSz="339725" eaLnBrk="0" hangingPunct="0">
              <a:defRPr sz="300">
                <a:solidFill>
                  <a:schemeClr val="tx1"/>
                </a:solidFill>
                <a:latin typeface="Arial" charset="0"/>
                <a:ea typeface="ＭＳ Ｐゴシック" charset="0"/>
              </a:defRPr>
            </a:lvl5pPr>
            <a:lvl6pPr marL="2514600" indent="-228600" defTabSz="339725" eaLnBrk="0" fontAlgn="base" hangingPunct="0">
              <a:spcBef>
                <a:spcPct val="0"/>
              </a:spcBef>
              <a:spcAft>
                <a:spcPct val="0"/>
              </a:spcAft>
              <a:defRPr sz="300">
                <a:solidFill>
                  <a:schemeClr val="tx1"/>
                </a:solidFill>
                <a:latin typeface="Arial" charset="0"/>
                <a:ea typeface="ＭＳ Ｐゴシック" charset="0"/>
              </a:defRPr>
            </a:lvl6pPr>
            <a:lvl7pPr marL="2971800" indent="-228600" defTabSz="339725" eaLnBrk="0" fontAlgn="base" hangingPunct="0">
              <a:spcBef>
                <a:spcPct val="0"/>
              </a:spcBef>
              <a:spcAft>
                <a:spcPct val="0"/>
              </a:spcAft>
              <a:defRPr sz="300">
                <a:solidFill>
                  <a:schemeClr val="tx1"/>
                </a:solidFill>
                <a:latin typeface="Arial" charset="0"/>
                <a:ea typeface="ＭＳ Ｐゴシック" charset="0"/>
              </a:defRPr>
            </a:lvl7pPr>
            <a:lvl8pPr marL="3429000" indent="-228600" defTabSz="339725" eaLnBrk="0" fontAlgn="base" hangingPunct="0">
              <a:spcBef>
                <a:spcPct val="0"/>
              </a:spcBef>
              <a:spcAft>
                <a:spcPct val="0"/>
              </a:spcAft>
              <a:defRPr sz="300">
                <a:solidFill>
                  <a:schemeClr val="tx1"/>
                </a:solidFill>
                <a:latin typeface="Arial" charset="0"/>
                <a:ea typeface="ＭＳ Ｐゴシック" charset="0"/>
              </a:defRPr>
            </a:lvl8pPr>
            <a:lvl9pPr marL="3886200" indent="-228600" defTabSz="339725" eaLnBrk="0" fontAlgn="base" hangingPunct="0">
              <a:spcBef>
                <a:spcPct val="0"/>
              </a:spcBef>
              <a:spcAft>
                <a:spcPct val="0"/>
              </a:spcAft>
              <a:defRPr sz="300">
                <a:solidFill>
                  <a:schemeClr val="tx1"/>
                </a:solidFill>
                <a:latin typeface="Arial" charset="0"/>
                <a:ea typeface="ＭＳ Ｐゴシック" charset="0"/>
              </a:defRPr>
            </a:lvl9pPr>
          </a:lstStyle>
          <a:p>
            <a:pPr marL="457200" indent="-457200">
              <a:spcAft>
                <a:spcPts val="600"/>
              </a:spcAft>
              <a:buFont typeface="Arial"/>
              <a:buChar char="•"/>
            </a:pPr>
            <a:r>
              <a:rPr lang="en-US" sz="2800" dirty="0">
                <a:solidFill>
                  <a:srgbClr val="000000"/>
                </a:solidFill>
              </a:rPr>
              <a:t>Cluster Analysis is a machine learning technique used by business for customer segmentation.  </a:t>
            </a:r>
          </a:p>
          <a:p>
            <a:pPr marL="457200" indent="-457200">
              <a:spcAft>
                <a:spcPts val="600"/>
              </a:spcAft>
              <a:buFont typeface="Arial"/>
              <a:buChar char="•"/>
            </a:pPr>
            <a:r>
              <a:rPr lang="en-US" sz="2800" dirty="0">
                <a:solidFill>
                  <a:srgbClr val="000000"/>
                </a:solidFill>
              </a:rPr>
              <a:t>In healthcare, exploration of customer segments provides insights on possible differences in care journeys and experiences (such as disparities between race, gender, culture, or health status).</a:t>
            </a:r>
          </a:p>
          <a:p>
            <a:pPr marL="457200" indent="-457200">
              <a:spcAft>
                <a:spcPts val="600"/>
              </a:spcAft>
              <a:buFont typeface="Arial"/>
              <a:buChar char="•"/>
            </a:pPr>
            <a:r>
              <a:rPr lang="en-US" sz="2800" dirty="0">
                <a:solidFill>
                  <a:srgbClr val="000000"/>
                </a:solidFill>
              </a:rPr>
              <a:t>Researchers applied hierarchical clustering to </a:t>
            </a:r>
            <a:r>
              <a:rPr lang="en-US" sz="2800" dirty="0"/>
              <a:t>Consumer Assessment of Healthcare Providers and Systems (CAHPS®) response data</a:t>
            </a:r>
            <a:r>
              <a:rPr lang="en-US" sz="2800" dirty="0">
                <a:solidFill>
                  <a:srgbClr val="000000"/>
                </a:solidFill>
              </a:rPr>
              <a:t> for US adults with a visit to a Primary Care provider.</a:t>
            </a:r>
          </a:p>
          <a:p>
            <a:pPr marL="457200" indent="-457200">
              <a:spcAft>
                <a:spcPts val="600"/>
              </a:spcAft>
              <a:buFont typeface="Arial"/>
              <a:buChar char="•"/>
            </a:pPr>
            <a:r>
              <a:rPr lang="en-US" sz="2800" dirty="0">
                <a:solidFill>
                  <a:srgbClr val="000000"/>
                </a:solidFill>
              </a:rPr>
              <a:t>Researchers explored differences in clusters/patient segments related to overall ratings of the provider, patient’s overall health and overall mental health.</a:t>
            </a:r>
          </a:p>
        </p:txBody>
      </p:sp>
      <p:sp>
        <p:nvSpPr>
          <p:cNvPr id="80" name="Text Box 141"/>
          <p:cNvSpPr txBox="1">
            <a:spLocks noChangeArrowheads="1"/>
          </p:cNvSpPr>
          <p:nvPr/>
        </p:nvSpPr>
        <p:spPr bwMode="auto">
          <a:xfrm>
            <a:off x="2834623" y="10040681"/>
            <a:ext cx="4785801" cy="5869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139321" tIns="69659" rIns="139321" bIns="69659">
            <a:spAutoFit/>
          </a:bodyPr>
          <a:lstStyle>
            <a:lvl1pPr defTabSz="339725" eaLnBrk="0" hangingPunct="0">
              <a:defRPr sz="300">
                <a:solidFill>
                  <a:schemeClr val="tx1"/>
                </a:solidFill>
                <a:latin typeface="Arial" charset="0"/>
                <a:ea typeface="ＭＳ Ｐゴシック" charset="0"/>
                <a:cs typeface="ＭＳ Ｐゴシック" charset="0"/>
              </a:defRPr>
            </a:lvl1pPr>
            <a:lvl2pPr marL="742950" indent="-285750" defTabSz="339725" eaLnBrk="0" hangingPunct="0">
              <a:defRPr sz="300">
                <a:solidFill>
                  <a:schemeClr val="tx1"/>
                </a:solidFill>
                <a:latin typeface="Arial" charset="0"/>
                <a:ea typeface="ＭＳ Ｐゴシック" charset="0"/>
              </a:defRPr>
            </a:lvl2pPr>
            <a:lvl3pPr marL="1143000" indent="-228600" defTabSz="339725" eaLnBrk="0" hangingPunct="0">
              <a:defRPr sz="300">
                <a:solidFill>
                  <a:schemeClr val="tx1"/>
                </a:solidFill>
                <a:latin typeface="Arial" charset="0"/>
                <a:ea typeface="ＭＳ Ｐゴシック" charset="0"/>
              </a:defRPr>
            </a:lvl3pPr>
            <a:lvl4pPr marL="1600200" indent="-228600" defTabSz="339725" eaLnBrk="0" hangingPunct="0">
              <a:defRPr sz="300">
                <a:solidFill>
                  <a:schemeClr val="tx1"/>
                </a:solidFill>
                <a:latin typeface="Arial" charset="0"/>
                <a:ea typeface="ＭＳ Ｐゴシック" charset="0"/>
              </a:defRPr>
            </a:lvl4pPr>
            <a:lvl5pPr marL="2057400" indent="-228600" defTabSz="339725" eaLnBrk="0" hangingPunct="0">
              <a:defRPr sz="300">
                <a:solidFill>
                  <a:schemeClr val="tx1"/>
                </a:solidFill>
                <a:latin typeface="Arial" charset="0"/>
                <a:ea typeface="ＭＳ Ｐゴシック" charset="0"/>
              </a:defRPr>
            </a:lvl5pPr>
            <a:lvl6pPr marL="2514600" indent="-228600" defTabSz="339725" eaLnBrk="0" fontAlgn="base" hangingPunct="0">
              <a:spcBef>
                <a:spcPct val="0"/>
              </a:spcBef>
              <a:spcAft>
                <a:spcPct val="0"/>
              </a:spcAft>
              <a:defRPr sz="300">
                <a:solidFill>
                  <a:schemeClr val="tx1"/>
                </a:solidFill>
                <a:latin typeface="Arial" charset="0"/>
                <a:ea typeface="ＭＳ Ｐゴシック" charset="0"/>
              </a:defRPr>
            </a:lvl6pPr>
            <a:lvl7pPr marL="2971800" indent="-228600" defTabSz="339725" eaLnBrk="0" fontAlgn="base" hangingPunct="0">
              <a:spcBef>
                <a:spcPct val="0"/>
              </a:spcBef>
              <a:spcAft>
                <a:spcPct val="0"/>
              </a:spcAft>
              <a:defRPr sz="300">
                <a:solidFill>
                  <a:schemeClr val="tx1"/>
                </a:solidFill>
                <a:latin typeface="Arial" charset="0"/>
                <a:ea typeface="ＭＳ Ｐゴシック" charset="0"/>
              </a:defRPr>
            </a:lvl7pPr>
            <a:lvl8pPr marL="3429000" indent="-228600" defTabSz="339725" eaLnBrk="0" fontAlgn="base" hangingPunct="0">
              <a:spcBef>
                <a:spcPct val="0"/>
              </a:spcBef>
              <a:spcAft>
                <a:spcPct val="0"/>
              </a:spcAft>
              <a:defRPr sz="300">
                <a:solidFill>
                  <a:schemeClr val="tx1"/>
                </a:solidFill>
                <a:latin typeface="Arial" charset="0"/>
                <a:ea typeface="ＭＳ Ｐゴシック" charset="0"/>
              </a:defRPr>
            </a:lvl8pPr>
            <a:lvl9pPr marL="3886200" indent="-228600" defTabSz="339725" eaLnBrk="0" fontAlgn="base" hangingPunct="0">
              <a:spcBef>
                <a:spcPct val="0"/>
              </a:spcBef>
              <a:spcAft>
                <a:spcPct val="0"/>
              </a:spcAft>
              <a:defRPr sz="300">
                <a:solidFill>
                  <a:schemeClr val="tx1"/>
                </a:solidFill>
                <a:latin typeface="Arial" charset="0"/>
                <a:ea typeface="ＭＳ Ｐゴシック" charset="0"/>
              </a:defRPr>
            </a:lvl9pPr>
          </a:lstStyle>
          <a:p>
            <a:pPr eaLnBrk="1" hangingPunct="1"/>
            <a:r>
              <a:rPr lang="en-US" sz="2900" b="1" dirty="0"/>
              <a:t>Dendrogram &amp; Color Map</a:t>
            </a:r>
          </a:p>
        </p:txBody>
      </p:sp>
      <p:sp>
        <p:nvSpPr>
          <p:cNvPr id="81" name="Text Box 142"/>
          <p:cNvSpPr txBox="1">
            <a:spLocks noChangeArrowheads="1"/>
          </p:cNvSpPr>
          <p:nvPr/>
        </p:nvSpPr>
        <p:spPr bwMode="auto">
          <a:xfrm>
            <a:off x="11818834" y="18612850"/>
            <a:ext cx="279677" cy="39664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139321" tIns="69659" rIns="139321" bIns="69659">
            <a:spAutoFit/>
          </a:bodyPr>
          <a:lstStyle>
            <a:lvl1pPr defTabSz="339725" eaLnBrk="0" hangingPunct="0">
              <a:defRPr sz="300">
                <a:solidFill>
                  <a:schemeClr val="tx1"/>
                </a:solidFill>
                <a:latin typeface="Arial" charset="0"/>
                <a:ea typeface="ＭＳ Ｐゴシック" charset="0"/>
                <a:cs typeface="ＭＳ Ｐゴシック" charset="0"/>
              </a:defRPr>
            </a:lvl1pPr>
            <a:lvl2pPr marL="742950" indent="-285750" defTabSz="339725" eaLnBrk="0" hangingPunct="0">
              <a:defRPr sz="300">
                <a:solidFill>
                  <a:schemeClr val="tx1"/>
                </a:solidFill>
                <a:latin typeface="Arial" charset="0"/>
                <a:ea typeface="ＭＳ Ｐゴシック" charset="0"/>
              </a:defRPr>
            </a:lvl2pPr>
            <a:lvl3pPr marL="1143000" indent="-228600" defTabSz="339725" eaLnBrk="0" hangingPunct="0">
              <a:defRPr sz="300">
                <a:solidFill>
                  <a:schemeClr val="tx1"/>
                </a:solidFill>
                <a:latin typeface="Arial" charset="0"/>
                <a:ea typeface="ＭＳ Ｐゴシック" charset="0"/>
              </a:defRPr>
            </a:lvl3pPr>
            <a:lvl4pPr marL="1600200" indent="-228600" defTabSz="339725" eaLnBrk="0" hangingPunct="0">
              <a:defRPr sz="300">
                <a:solidFill>
                  <a:schemeClr val="tx1"/>
                </a:solidFill>
                <a:latin typeface="Arial" charset="0"/>
                <a:ea typeface="ＭＳ Ｐゴシック" charset="0"/>
              </a:defRPr>
            </a:lvl4pPr>
            <a:lvl5pPr marL="2057400" indent="-228600" defTabSz="339725" eaLnBrk="0" hangingPunct="0">
              <a:defRPr sz="300">
                <a:solidFill>
                  <a:schemeClr val="tx1"/>
                </a:solidFill>
                <a:latin typeface="Arial" charset="0"/>
                <a:ea typeface="ＭＳ Ｐゴシック" charset="0"/>
              </a:defRPr>
            </a:lvl5pPr>
            <a:lvl6pPr marL="2514600" indent="-228600" defTabSz="339725" eaLnBrk="0" fontAlgn="base" hangingPunct="0">
              <a:spcBef>
                <a:spcPct val="0"/>
              </a:spcBef>
              <a:spcAft>
                <a:spcPct val="0"/>
              </a:spcAft>
              <a:defRPr sz="300">
                <a:solidFill>
                  <a:schemeClr val="tx1"/>
                </a:solidFill>
                <a:latin typeface="Arial" charset="0"/>
                <a:ea typeface="ＭＳ Ｐゴシック" charset="0"/>
              </a:defRPr>
            </a:lvl6pPr>
            <a:lvl7pPr marL="2971800" indent="-228600" defTabSz="339725" eaLnBrk="0" fontAlgn="base" hangingPunct="0">
              <a:spcBef>
                <a:spcPct val="0"/>
              </a:spcBef>
              <a:spcAft>
                <a:spcPct val="0"/>
              </a:spcAft>
              <a:defRPr sz="300">
                <a:solidFill>
                  <a:schemeClr val="tx1"/>
                </a:solidFill>
                <a:latin typeface="Arial" charset="0"/>
                <a:ea typeface="ＭＳ Ｐゴシック" charset="0"/>
              </a:defRPr>
            </a:lvl7pPr>
            <a:lvl8pPr marL="3429000" indent="-228600" defTabSz="339725" eaLnBrk="0" fontAlgn="base" hangingPunct="0">
              <a:spcBef>
                <a:spcPct val="0"/>
              </a:spcBef>
              <a:spcAft>
                <a:spcPct val="0"/>
              </a:spcAft>
              <a:defRPr sz="300">
                <a:solidFill>
                  <a:schemeClr val="tx1"/>
                </a:solidFill>
                <a:latin typeface="Arial" charset="0"/>
                <a:ea typeface="ＭＳ Ｐゴシック" charset="0"/>
              </a:defRPr>
            </a:lvl8pPr>
            <a:lvl9pPr marL="3886200" indent="-228600" defTabSz="339725" eaLnBrk="0" fontAlgn="base" hangingPunct="0">
              <a:spcBef>
                <a:spcPct val="0"/>
              </a:spcBef>
              <a:spcAft>
                <a:spcPct val="0"/>
              </a:spcAft>
              <a:defRPr sz="300">
                <a:solidFill>
                  <a:schemeClr val="tx1"/>
                </a:solidFill>
                <a:latin typeface="Arial" charset="0"/>
                <a:ea typeface="ＭＳ Ｐゴシック" charset="0"/>
              </a:defRPr>
            </a:lvl9pPr>
          </a:lstStyle>
          <a:p>
            <a:pPr eaLnBrk="1" hangingPunct="1"/>
            <a:endParaRPr lang="en-US" sz="1600"/>
          </a:p>
        </p:txBody>
      </p:sp>
      <p:sp>
        <p:nvSpPr>
          <p:cNvPr id="108" name="Text Box 88">
            <a:hlinkClick r:id="rId3" action="ppaction://hlinksldjump"/>
          </p:cNvPr>
          <p:cNvSpPr txBox="1">
            <a:spLocks noChangeArrowheads="1"/>
          </p:cNvSpPr>
          <p:nvPr/>
        </p:nvSpPr>
        <p:spPr bwMode="auto">
          <a:xfrm>
            <a:off x="12391118" y="9979326"/>
            <a:ext cx="3646181" cy="594226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139321" tIns="69659" rIns="139321" bIns="69659">
            <a:spAutoFit/>
          </a:bodyPr>
          <a:lstStyle>
            <a:lvl1pPr defTabSz="339725" eaLnBrk="0" hangingPunct="0">
              <a:defRPr sz="300">
                <a:solidFill>
                  <a:schemeClr val="tx1"/>
                </a:solidFill>
                <a:latin typeface="Arial" charset="0"/>
                <a:ea typeface="ＭＳ Ｐゴシック" charset="0"/>
                <a:cs typeface="ＭＳ Ｐゴシック" charset="0"/>
              </a:defRPr>
            </a:lvl1pPr>
            <a:lvl2pPr marL="742950" indent="-285750" defTabSz="339725" eaLnBrk="0" hangingPunct="0">
              <a:defRPr sz="300">
                <a:solidFill>
                  <a:schemeClr val="tx1"/>
                </a:solidFill>
                <a:latin typeface="Arial" charset="0"/>
                <a:ea typeface="ＭＳ Ｐゴシック" charset="0"/>
              </a:defRPr>
            </a:lvl2pPr>
            <a:lvl3pPr marL="1143000" indent="-228600" defTabSz="339725" eaLnBrk="0" hangingPunct="0">
              <a:defRPr sz="300">
                <a:solidFill>
                  <a:schemeClr val="tx1"/>
                </a:solidFill>
                <a:latin typeface="Arial" charset="0"/>
                <a:ea typeface="ＭＳ Ｐゴシック" charset="0"/>
              </a:defRPr>
            </a:lvl3pPr>
            <a:lvl4pPr marL="1600200" indent="-228600" defTabSz="339725" eaLnBrk="0" hangingPunct="0">
              <a:defRPr sz="300">
                <a:solidFill>
                  <a:schemeClr val="tx1"/>
                </a:solidFill>
                <a:latin typeface="Arial" charset="0"/>
                <a:ea typeface="ＭＳ Ｐゴシック" charset="0"/>
              </a:defRPr>
            </a:lvl4pPr>
            <a:lvl5pPr marL="2057400" indent="-228600" defTabSz="339725" eaLnBrk="0" hangingPunct="0">
              <a:defRPr sz="300">
                <a:solidFill>
                  <a:schemeClr val="tx1"/>
                </a:solidFill>
                <a:latin typeface="Arial" charset="0"/>
                <a:ea typeface="ＭＳ Ｐゴシック" charset="0"/>
              </a:defRPr>
            </a:lvl5pPr>
            <a:lvl6pPr marL="2514600" indent="-228600" defTabSz="339725" eaLnBrk="0" fontAlgn="base" hangingPunct="0">
              <a:spcBef>
                <a:spcPct val="0"/>
              </a:spcBef>
              <a:spcAft>
                <a:spcPct val="0"/>
              </a:spcAft>
              <a:defRPr sz="300">
                <a:solidFill>
                  <a:schemeClr val="tx1"/>
                </a:solidFill>
                <a:latin typeface="Arial" charset="0"/>
                <a:ea typeface="ＭＳ Ｐゴシック" charset="0"/>
              </a:defRPr>
            </a:lvl6pPr>
            <a:lvl7pPr marL="2971800" indent="-228600" defTabSz="339725" eaLnBrk="0" fontAlgn="base" hangingPunct="0">
              <a:spcBef>
                <a:spcPct val="0"/>
              </a:spcBef>
              <a:spcAft>
                <a:spcPct val="0"/>
              </a:spcAft>
              <a:defRPr sz="300">
                <a:solidFill>
                  <a:schemeClr val="tx1"/>
                </a:solidFill>
                <a:latin typeface="Arial" charset="0"/>
                <a:ea typeface="ＭＳ Ｐゴシック" charset="0"/>
              </a:defRPr>
            </a:lvl7pPr>
            <a:lvl8pPr marL="3429000" indent="-228600" defTabSz="339725" eaLnBrk="0" fontAlgn="base" hangingPunct="0">
              <a:spcBef>
                <a:spcPct val="0"/>
              </a:spcBef>
              <a:spcAft>
                <a:spcPct val="0"/>
              </a:spcAft>
              <a:defRPr sz="300">
                <a:solidFill>
                  <a:schemeClr val="tx1"/>
                </a:solidFill>
                <a:latin typeface="Arial" charset="0"/>
                <a:ea typeface="ＭＳ Ｐゴシック" charset="0"/>
              </a:defRPr>
            </a:lvl8pPr>
            <a:lvl9pPr marL="3886200" indent="-228600" defTabSz="339725" eaLnBrk="0" fontAlgn="base" hangingPunct="0">
              <a:spcBef>
                <a:spcPct val="0"/>
              </a:spcBef>
              <a:spcAft>
                <a:spcPct val="0"/>
              </a:spcAft>
              <a:defRPr sz="300">
                <a:solidFill>
                  <a:schemeClr val="tx1"/>
                </a:solidFill>
                <a:latin typeface="Arial" charset="0"/>
                <a:ea typeface="ＭＳ Ｐゴシック" charset="0"/>
              </a:defRPr>
            </a:lvl9pPr>
          </a:lstStyle>
          <a:p>
            <a:pPr eaLnBrk="1" hangingPunct="1"/>
            <a:r>
              <a:rPr lang="en-US" sz="2900" b="1" dirty="0"/>
              <a:t>Descriptive Data</a:t>
            </a:r>
          </a:p>
          <a:p>
            <a:pPr eaLnBrk="1" hangingPunct="1"/>
            <a:endParaRPr lang="en-US" sz="2900" b="1" dirty="0"/>
          </a:p>
          <a:p>
            <a:pPr eaLnBrk="1" hangingPunct="1"/>
            <a:endParaRPr lang="en-US" sz="2900" b="1" dirty="0"/>
          </a:p>
          <a:p>
            <a:pPr eaLnBrk="1" hangingPunct="1"/>
            <a:endParaRPr lang="en-US" sz="2900" b="1" dirty="0"/>
          </a:p>
          <a:p>
            <a:pPr eaLnBrk="1" hangingPunct="1"/>
            <a:endParaRPr lang="en-US" sz="2900" b="1" dirty="0"/>
          </a:p>
          <a:p>
            <a:pPr eaLnBrk="1" hangingPunct="1"/>
            <a:endParaRPr lang="en-US" sz="2900" b="1" dirty="0"/>
          </a:p>
          <a:p>
            <a:pPr eaLnBrk="1" hangingPunct="1"/>
            <a:endParaRPr lang="en-US" sz="2900" b="1" dirty="0"/>
          </a:p>
          <a:p>
            <a:pPr eaLnBrk="1" hangingPunct="1"/>
            <a:endParaRPr lang="en-US" sz="2900" b="1" dirty="0"/>
          </a:p>
          <a:p>
            <a:pPr eaLnBrk="1" hangingPunct="1"/>
            <a:endParaRPr lang="en-US" sz="2900" b="1" dirty="0"/>
          </a:p>
          <a:p>
            <a:pPr eaLnBrk="1" hangingPunct="1"/>
            <a:endParaRPr lang="en-US" sz="2900" b="1" dirty="0"/>
          </a:p>
          <a:p>
            <a:pPr eaLnBrk="1" hangingPunct="1"/>
            <a:endParaRPr lang="en-US" sz="2900" b="1" dirty="0"/>
          </a:p>
          <a:p>
            <a:pPr eaLnBrk="1" hangingPunct="1"/>
            <a:endParaRPr lang="en-US" sz="2900" b="1" dirty="0"/>
          </a:p>
          <a:p>
            <a:pPr eaLnBrk="1" hangingPunct="1"/>
            <a:endParaRPr lang="en-US" sz="2900" b="1" dirty="0"/>
          </a:p>
        </p:txBody>
      </p:sp>
      <p:sp>
        <p:nvSpPr>
          <p:cNvPr id="5" name="Rectangle 4"/>
          <p:cNvSpPr/>
          <p:nvPr/>
        </p:nvSpPr>
        <p:spPr>
          <a:xfrm>
            <a:off x="232742" y="3176068"/>
            <a:ext cx="37112295" cy="731520"/>
          </a:xfrm>
          <a:prstGeom prst="rect">
            <a:avLst/>
          </a:prstGeom>
          <a:solidFill>
            <a:srgbClr val="44545D"/>
          </a:solidFill>
          <a:ln>
            <a:noFill/>
          </a:ln>
        </p:spPr>
        <p:style>
          <a:lnRef idx="1">
            <a:schemeClr val="accent1"/>
          </a:lnRef>
          <a:fillRef idx="3">
            <a:schemeClr val="accent1"/>
          </a:fillRef>
          <a:effectRef idx="2">
            <a:schemeClr val="accent1"/>
          </a:effectRef>
          <a:fontRef idx="minor">
            <a:schemeClr val="lt1"/>
          </a:fontRef>
        </p:style>
        <p:txBody>
          <a:bodyPr rtlCol="0" anchor="ctr"/>
          <a:lstStyle/>
          <a:p>
            <a:r>
              <a:rPr lang="en-US" sz="5000" dirty="0">
                <a:solidFill>
                  <a:schemeClr val="bg1"/>
                </a:solidFill>
              </a:rPr>
              <a:t>                                           Introduction				                                                           Objectives &amp; Method</a:t>
            </a:r>
          </a:p>
        </p:txBody>
      </p:sp>
      <p:sp>
        <p:nvSpPr>
          <p:cNvPr id="98" name="TextBox 3"/>
          <p:cNvSpPr txBox="1">
            <a:spLocks noChangeArrowheads="1"/>
          </p:cNvSpPr>
          <p:nvPr/>
        </p:nvSpPr>
        <p:spPr bwMode="auto">
          <a:xfrm>
            <a:off x="194569" y="16495281"/>
            <a:ext cx="13767709" cy="38253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374593" tIns="187297" rIns="374593" bIns="187297">
            <a:spAutoFit/>
          </a:bodyPr>
          <a:lstStyle>
            <a:lvl1pPr eaLnBrk="0" hangingPunct="0">
              <a:defRPr sz="300">
                <a:solidFill>
                  <a:schemeClr val="tx1"/>
                </a:solidFill>
                <a:latin typeface="Arial" charset="0"/>
                <a:ea typeface="ＭＳ Ｐゴシック" charset="0"/>
                <a:cs typeface="ＭＳ Ｐゴシック" charset="0"/>
              </a:defRPr>
            </a:lvl1pPr>
            <a:lvl2pPr marL="742950" indent="-285750" eaLnBrk="0" hangingPunct="0">
              <a:defRPr sz="300">
                <a:solidFill>
                  <a:schemeClr val="tx1"/>
                </a:solidFill>
                <a:latin typeface="Arial" charset="0"/>
                <a:ea typeface="ＭＳ Ｐゴシック" charset="0"/>
              </a:defRPr>
            </a:lvl2pPr>
            <a:lvl3pPr marL="1143000" indent="-228600" eaLnBrk="0" hangingPunct="0">
              <a:defRPr sz="300">
                <a:solidFill>
                  <a:schemeClr val="tx1"/>
                </a:solidFill>
                <a:latin typeface="Arial" charset="0"/>
                <a:ea typeface="ＭＳ Ｐゴシック" charset="0"/>
              </a:defRPr>
            </a:lvl3pPr>
            <a:lvl4pPr marL="1600200" indent="-228600" eaLnBrk="0" hangingPunct="0">
              <a:defRPr sz="300">
                <a:solidFill>
                  <a:schemeClr val="tx1"/>
                </a:solidFill>
                <a:latin typeface="Arial" charset="0"/>
                <a:ea typeface="ＭＳ Ｐゴシック" charset="0"/>
              </a:defRPr>
            </a:lvl4pPr>
            <a:lvl5pPr marL="2057400" indent="-228600" eaLnBrk="0" hangingPunct="0">
              <a:defRPr sz="300">
                <a:solidFill>
                  <a:schemeClr val="tx1"/>
                </a:solidFill>
                <a:latin typeface="Arial" charset="0"/>
                <a:ea typeface="ＭＳ Ｐゴシック" charset="0"/>
              </a:defRPr>
            </a:lvl5pPr>
            <a:lvl6pPr marL="2514600" indent="-228600" eaLnBrk="0" fontAlgn="base" hangingPunct="0">
              <a:spcBef>
                <a:spcPct val="0"/>
              </a:spcBef>
              <a:spcAft>
                <a:spcPct val="0"/>
              </a:spcAft>
              <a:defRPr sz="300">
                <a:solidFill>
                  <a:schemeClr val="tx1"/>
                </a:solidFill>
                <a:latin typeface="Arial" charset="0"/>
                <a:ea typeface="ＭＳ Ｐゴシック" charset="0"/>
              </a:defRPr>
            </a:lvl6pPr>
            <a:lvl7pPr marL="2971800" indent="-228600" eaLnBrk="0" fontAlgn="base" hangingPunct="0">
              <a:spcBef>
                <a:spcPct val="0"/>
              </a:spcBef>
              <a:spcAft>
                <a:spcPct val="0"/>
              </a:spcAft>
              <a:defRPr sz="300">
                <a:solidFill>
                  <a:schemeClr val="tx1"/>
                </a:solidFill>
                <a:latin typeface="Arial" charset="0"/>
                <a:ea typeface="ＭＳ Ｐゴシック" charset="0"/>
              </a:defRPr>
            </a:lvl7pPr>
            <a:lvl8pPr marL="3429000" indent="-228600" eaLnBrk="0" fontAlgn="base" hangingPunct="0">
              <a:spcBef>
                <a:spcPct val="0"/>
              </a:spcBef>
              <a:spcAft>
                <a:spcPct val="0"/>
              </a:spcAft>
              <a:defRPr sz="300">
                <a:solidFill>
                  <a:schemeClr val="tx1"/>
                </a:solidFill>
                <a:latin typeface="Arial" charset="0"/>
                <a:ea typeface="ＭＳ Ｐゴシック" charset="0"/>
              </a:defRPr>
            </a:lvl8pPr>
            <a:lvl9pPr marL="3886200" indent="-228600" eaLnBrk="0" fontAlgn="base" hangingPunct="0">
              <a:spcBef>
                <a:spcPct val="0"/>
              </a:spcBef>
              <a:spcAft>
                <a:spcPct val="0"/>
              </a:spcAft>
              <a:defRPr sz="300">
                <a:solidFill>
                  <a:schemeClr val="tx1"/>
                </a:solidFill>
                <a:latin typeface="Arial" charset="0"/>
                <a:ea typeface="ＭＳ Ｐゴシック" charset="0"/>
              </a:defRPr>
            </a:lvl9pPr>
          </a:lstStyle>
          <a:p>
            <a:pPr lvl="0">
              <a:buSzPct val="25000"/>
            </a:pPr>
            <a:r>
              <a:rPr lang="en-US" sz="2800" dirty="0">
                <a:latin typeface="Arial"/>
                <a:ea typeface="Arial"/>
                <a:cs typeface="Arial"/>
                <a:sym typeface="Arial"/>
              </a:rPr>
              <a:t>The exploratory analysis successfully applied clustering techniques to identify and describe unique patient segments.  Hierarchical clustering was used to identify four patient clusters/segments based on level of maintenance needed (patient demand for services) and care management by the office.  Researchers found statistically significant associations between cluster assignment and overall ratings of provider, overall health and overall mental health of patients. Areas of additional analysis identified include significance of differences in age and gender distributions across the clusters.</a:t>
            </a:r>
          </a:p>
        </p:txBody>
      </p:sp>
      <p:sp>
        <p:nvSpPr>
          <p:cNvPr id="99" name="Text Box 37"/>
          <p:cNvSpPr txBox="1">
            <a:spLocks noChangeArrowheads="1"/>
          </p:cNvSpPr>
          <p:nvPr/>
        </p:nvSpPr>
        <p:spPr bwMode="auto">
          <a:xfrm>
            <a:off x="17232109" y="3886164"/>
            <a:ext cx="19752063" cy="53113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139321" tIns="69659" rIns="139321" bIns="69659">
            <a:spAutoFit/>
          </a:bodyPr>
          <a:lstStyle>
            <a:lvl1pPr defTabSz="339725" eaLnBrk="0" hangingPunct="0">
              <a:defRPr sz="300">
                <a:solidFill>
                  <a:schemeClr val="tx1"/>
                </a:solidFill>
                <a:latin typeface="Arial" charset="0"/>
                <a:ea typeface="ＭＳ Ｐゴシック" charset="0"/>
                <a:cs typeface="ＭＳ Ｐゴシック" charset="0"/>
              </a:defRPr>
            </a:lvl1pPr>
            <a:lvl2pPr marL="742950" indent="-285750" defTabSz="339725" eaLnBrk="0" hangingPunct="0">
              <a:defRPr sz="300">
                <a:solidFill>
                  <a:schemeClr val="tx1"/>
                </a:solidFill>
                <a:latin typeface="Arial" charset="0"/>
                <a:ea typeface="ＭＳ Ｐゴシック" charset="0"/>
              </a:defRPr>
            </a:lvl2pPr>
            <a:lvl3pPr marL="1143000" indent="-228600" defTabSz="339725" eaLnBrk="0" hangingPunct="0">
              <a:defRPr sz="300">
                <a:solidFill>
                  <a:schemeClr val="tx1"/>
                </a:solidFill>
                <a:latin typeface="Arial" charset="0"/>
                <a:ea typeface="ＭＳ Ｐゴシック" charset="0"/>
              </a:defRPr>
            </a:lvl3pPr>
            <a:lvl4pPr marL="1600200" indent="-228600" defTabSz="339725" eaLnBrk="0" hangingPunct="0">
              <a:defRPr sz="300">
                <a:solidFill>
                  <a:schemeClr val="tx1"/>
                </a:solidFill>
                <a:latin typeface="Arial" charset="0"/>
                <a:ea typeface="ＭＳ Ｐゴシック" charset="0"/>
              </a:defRPr>
            </a:lvl4pPr>
            <a:lvl5pPr marL="2057400" indent="-228600" defTabSz="339725" eaLnBrk="0" hangingPunct="0">
              <a:defRPr sz="300">
                <a:solidFill>
                  <a:schemeClr val="tx1"/>
                </a:solidFill>
                <a:latin typeface="Arial" charset="0"/>
                <a:ea typeface="ＭＳ Ｐゴシック" charset="0"/>
              </a:defRPr>
            </a:lvl5pPr>
            <a:lvl6pPr marL="2514600" indent="-228600" defTabSz="339725" eaLnBrk="0" fontAlgn="base" hangingPunct="0">
              <a:spcBef>
                <a:spcPct val="0"/>
              </a:spcBef>
              <a:spcAft>
                <a:spcPct val="0"/>
              </a:spcAft>
              <a:defRPr sz="300">
                <a:solidFill>
                  <a:schemeClr val="tx1"/>
                </a:solidFill>
                <a:latin typeface="Arial" charset="0"/>
                <a:ea typeface="ＭＳ Ｐゴシック" charset="0"/>
              </a:defRPr>
            </a:lvl6pPr>
            <a:lvl7pPr marL="2971800" indent="-228600" defTabSz="339725" eaLnBrk="0" fontAlgn="base" hangingPunct="0">
              <a:spcBef>
                <a:spcPct val="0"/>
              </a:spcBef>
              <a:spcAft>
                <a:spcPct val="0"/>
              </a:spcAft>
              <a:defRPr sz="300">
                <a:solidFill>
                  <a:schemeClr val="tx1"/>
                </a:solidFill>
                <a:latin typeface="Arial" charset="0"/>
                <a:ea typeface="ＭＳ Ｐゴシック" charset="0"/>
              </a:defRPr>
            </a:lvl7pPr>
            <a:lvl8pPr marL="3429000" indent="-228600" defTabSz="339725" eaLnBrk="0" fontAlgn="base" hangingPunct="0">
              <a:spcBef>
                <a:spcPct val="0"/>
              </a:spcBef>
              <a:spcAft>
                <a:spcPct val="0"/>
              </a:spcAft>
              <a:defRPr sz="300">
                <a:solidFill>
                  <a:schemeClr val="tx1"/>
                </a:solidFill>
                <a:latin typeface="Arial" charset="0"/>
                <a:ea typeface="ＭＳ Ｐゴシック" charset="0"/>
              </a:defRPr>
            </a:lvl8pPr>
            <a:lvl9pPr marL="3886200" indent="-228600" defTabSz="339725" eaLnBrk="0" fontAlgn="base" hangingPunct="0">
              <a:spcBef>
                <a:spcPct val="0"/>
              </a:spcBef>
              <a:spcAft>
                <a:spcPct val="0"/>
              </a:spcAft>
              <a:defRPr sz="300">
                <a:solidFill>
                  <a:schemeClr val="tx1"/>
                </a:solidFill>
                <a:latin typeface="Arial" charset="0"/>
                <a:ea typeface="ＭＳ Ｐゴシック" charset="0"/>
              </a:defRPr>
            </a:lvl9pPr>
          </a:lstStyle>
          <a:p>
            <a:r>
              <a:rPr lang="en-US" sz="2800" b="1" dirty="0"/>
              <a:t>Objectives</a:t>
            </a:r>
          </a:p>
          <a:p>
            <a:pPr marL="514350" indent="-514350">
              <a:buAutoNum type="arabicPeriod"/>
            </a:pPr>
            <a:r>
              <a:rPr lang="en-US" sz="2800" dirty="0"/>
              <a:t>Conduct hierarchical cluster analysis on categorical survey response data </a:t>
            </a:r>
          </a:p>
          <a:p>
            <a:pPr marL="514350" indent="-514350">
              <a:buAutoNum type="arabicPeriod"/>
            </a:pPr>
            <a:r>
              <a:rPr lang="en-US" sz="2800" dirty="0"/>
              <a:t>Identify clusters through visual inspection of dendrogram and color map partitions based on their experiences (measured by survey questions related to length of relationship with provider, utilization of services and level of care management)</a:t>
            </a:r>
          </a:p>
          <a:p>
            <a:pPr marL="514350" indent="-514350">
              <a:buAutoNum type="arabicPeriod"/>
            </a:pPr>
            <a:r>
              <a:rPr lang="en-US" sz="2800" dirty="0"/>
              <a:t>Conduct post-hoc analyses to explore differences among clusters in ratings of provider, overall health and overall mental health</a:t>
            </a:r>
          </a:p>
          <a:p>
            <a:r>
              <a:rPr lang="en-US" sz="2800" b="1" dirty="0"/>
              <a:t>Method</a:t>
            </a:r>
          </a:p>
          <a:p>
            <a:pPr marL="457200" indent="-457200">
              <a:buFont typeface="Arial" panose="020B0604020202020204" pitchFamily="34" charset="0"/>
              <a:buChar char="•"/>
            </a:pPr>
            <a:r>
              <a:rPr lang="en-US" sz="2800" dirty="0"/>
              <a:t>Data preparation: define data modeling type (ordinal &amp; nominal) and recode missing not at random responses</a:t>
            </a:r>
          </a:p>
          <a:p>
            <a:pPr marL="457200" indent="-457200">
              <a:buFont typeface="Arial" panose="020B0604020202020204" pitchFamily="34" charset="0"/>
              <a:buChar char="•"/>
            </a:pPr>
            <a:r>
              <a:rPr lang="en-US" sz="2800" dirty="0"/>
              <a:t>Perform hierarchical clustering with ward method  </a:t>
            </a:r>
          </a:p>
          <a:p>
            <a:pPr marL="457200" indent="-457200">
              <a:buFont typeface="Arial" panose="020B0604020202020204" pitchFamily="34" charset="0"/>
              <a:buChar char="•"/>
            </a:pPr>
            <a:r>
              <a:rPr lang="en-US" sz="2800" dirty="0"/>
              <a:t>Qualitatively categorized clusters based on utilization and level of management</a:t>
            </a:r>
          </a:p>
          <a:p>
            <a:pPr marL="457200" indent="-457200">
              <a:buFont typeface="Arial" panose="020B0604020202020204" pitchFamily="34" charset="0"/>
              <a:buChar char="•"/>
            </a:pPr>
            <a:r>
              <a:rPr lang="en-US" sz="2800" dirty="0"/>
              <a:t>Measure association between cluster assignments and responses on three questions of interest </a:t>
            </a:r>
          </a:p>
        </p:txBody>
      </p:sp>
      <p:sp>
        <p:nvSpPr>
          <p:cNvPr id="100" name="Rectangle 99"/>
          <p:cNvSpPr/>
          <p:nvPr/>
        </p:nvSpPr>
        <p:spPr>
          <a:xfrm>
            <a:off x="194569" y="9199036"/>
            <a:ext cx="37206936" cy="731520"/>
          </a:xfrm>
          <a:prstGeom prst="rect">
            <a:avLst/>
          </a:prstGeom>
          <a:solidFill>
            <a:srgbClr val="44545D"/>
          </a:solidFill>
          <a:ln>
            <a:noFill/>
          </a:ln>
        </p:spPr>
        <p:style>
          <a:lnRef idx="1">
            <a:schemeClr val="accent1"/>
          </a:lnRef>
          <a:fillRef idx="3">
            <a:schemeClr val="accent1"/>
          </a:fillRef>
          <a:effectRef idx="2">
            <a:schemeClr val="accent1"/>
          </a:effectRef>
          <a:fontRef idx="minor">
            <a:schemeClr val="lt1"/>
          </a:fontRef>
        </p:style>
        <p:txBody>
          <a:bodyPr rtlCol="0" anchor="ctr"/>
          <a:lstStyle/>
          <a:p>
            <a:r>
              <a:rPr lang="en-US" sz="5000" dirty="0">
                <a:solidFill>
                  <a:schemeClr val="bg1"/>
                </a:solidFill>
              </a:rPr>
              <a:t>                                                                                                                  Results	(</a:t>
            </a:r>
            <a:r>
              <a:rPr lang="en-US" sz="4000" i="1" dirty="0">
                <a:solidFill>
                  <a:schemeClr val="bg1"/>
                </a:solidFill>
              </a:rPr>
              <a:t>Click graphs to enlarge)</a:t>
            </a:r>
            <a:endParaRPr lang="en-US" sz="4000" dirty="0">
              <a:solidFill>
                <a:schemeClr val="bg1"/>
              </a:solidFill>
            </a:endParaRPr>
          </a:p>
        </p:txBody>
      </p:sp>
      <p:cxnSp>
        <p:nvCxnSpPr>
          <p:cNvPr id="9" name="Straight Connector 8"/>
          <p:cNvCxnSpPr>
            <a:cxnSpLocks/>
          </p:cNvCxnSpPr>
          <p:nvPr/>
        </p:nvCxnSpPr>
        <p:spPr>
          <a:xfrm>
            <a:off x="16634708" y="3176068"/>
            <a:ext cx="0" cy="6021421"/>
          </a:xfrm>
          <a:prstGeom prst="line">
            <a:avLst/>
          </a:prstGeom>
          <a:ln>
            <a:solidFill>
              <a:schemeClr val="tx1">
                <a:lumMod val="50000"/>
                <a:lumOff val="50000"/>
              </a:schemeClr>
            </a:solidFill>
          </a:ln>
        </p:spPr>
        <p:style>
          <a:lnRef idx="2">
            <a:schemeClr val="accent1"/>
          </a:lnRef>
          <a:fillRef idx="0">
            <a:schemeClr val="accent1"/>
          </a:fillRef>
          <a:effectRef idx="1">
            <a:schemeClr val="accent1"/>
          </a:effectRef>
          <a:fontRef idx="minor">
            <a:schemeClr val="tx1"/>
          </a:fontRef>
        </p:style>
      </p:cxnSp>
      <p:sp>
        <p:nvSpPr>
          <p:cNvPr id="101" name="Rectangle 100"/>
          <p:cNvSpPr/>
          <p:nvPr/>
        </p:nvSpPr>
        <p:spPr>
          <a:xfrm>
            <a:off x="232742" y="15697834"/>
            <a:ext cx="37206936" cy="731520"/>
          </a:xfrm>
          <a:prstGeom prst="rect">
            <a:avLst/>
          </a:prstGeom>
          <a:solidFill>
            <a:srgbClr val="44545D"/>
          </a:solidFill>
          <a:ln>
            <a:noFill/>
          </a:ln>
        </p:spPr>
        <p:style>
          <a:lnRef idx="1">
            <a:schemeClr val="accent1"/>
          </a:lnRef>
          <a:fillRef idx="3">
            <a:schemeClr val="accent1"/>
          </a:fillRef>
          <a:effectRef idx="2">
            <a:schemeClr val="accent1"/>
          </a:effectRef>
          <a:fontRef idx="minor">
            <a:schemeClr val="lt1"/>
          </a:fontRef>
        </p:style>
        <p:txBody>
          <a:bodyPr rtlCol="0" anchor="ctr"/>
          <a:lstStyle/>
          <a:p>
            <a:r>
              <a:rPr lang="en-US" sz="5000" dirty="0">
                <a:solidFill>
                  <a:schemeClr val="bg1"/>
                </a:solidFill>
              </a:rPr>
              <a:t>                                                                                        Conclusions								      Acknowledgements</a:t>
            </a:r>
          </a:p>
        </p:txBody>
      </p:sp>
      <p:cxnSp>
        <p:nvCxnSpPr>
          <p:cNvPr id="102" name="Straight Connector 101"/>
          <p:cNvCxnSpPr>
            <a:cxnSpLocks/>
          </p:cNvCxnSpPr>
          <p:nvPr/>
        </p:nvCxnSpPr>
        <p:spPr>
          <a:xfrm>
            <a:off x="27968049" y="15728356"/>
            <a:ext cx="0" cy="5339357"/>
          </a:xfrm>
          <a:prstGeom prst="line">
            <a:avLst/>
          </a:prstGeom>
          <a:ln>
            <a:solidFill>
              <a:schemeClr val="tx1">
                <a:lumMod val="50000"/>
                <a:lumOff val="50000"/>
              </a:schemeClr>
            </a:solidFill>
          </a:ln>
        </p:spPr>
        <p:style>
          <a:lnRef idx="2">
            <a:schemeClr val="accent1"/>
          </a:lnRef>
          <a:fillRef idx="0">
            <a:schemeClr val="accent1"/>
          </a:fillRef>
          <a:effectRef idx="1">
            <a:schemeClr val="accent1"/>
          </a:effectRef>
          <a:fontRef idx="minor">
            <a:schemeClr val="tx1"/>
          </a:fontRef>
        </p:style>
      </p:cxnSp>
      <p:sp>
        <p:nvSpPr>
          <p:cNvPr id="45" name="Rectangle 44"/>
          <p:cNvSpPr/>
          <p:nvPr/>
        </p:nvSpPr>
        <p:spPr>
          <a:xfrm>
            <a:off x="86653" y="38031"/>
            <a:ext cx="37314852" cy="21029682"/>
          </a:xfrm>
          <a:prstGeom prst="rect">
            <a:avLst/>
          </a:prstGeom>
          <a:noFill/>
          <a:ln w="254000">
            <a:solidFill>
              <a:srgbClr val="000000"/>
            </a:solidFill>
            <a:miter lim="800000"/>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3" name="TextBox 3"/>
          <p:cNvSpPr txBox="1">
            <a:spLocks noChangeArrowheads="1"/>
          </p:cNvSpPr>
          <p:nvPr/>
        </p:nvSpPr>
        <p:spPr bwMode="auto">
          <a:xfrm>
            <a:off x="28098353" y="16872201"/>
            <a:ext cx="9365060" cy="29635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374593" tIns="187297" rIns="374593" bIns="187297">
            <a:spAutoFit/>
          </a:bodyPr>
          <a:lstStyle>
            <a:lvl1pPr eaLnBrk="0" hangingPunct="0">
              <a:defRPr sz="300">
                <a:solidFill>
                  <a:schemeClr val="tx1"/>
                </a:solidFill>
                <a:latin typeface="Arial" charset="0"/>
                <a:ea typeface="ＭＳ Ｐゴシック" charset="0"/>
                <a:cs typeface="ＭＳ Ｐゴシック" charset="0"/>
              </a:defRPr>
            </a:lvl1pPr>
            <a:lvl2pPr marL="742950" indent="-285750" eaLnBrk="0" hangingPunct="0">
              <a:defRPr sz="300">
                <a:solidFill>
                  <a:schemeClr val="tx1"/>
                </a:solidFill>
                <a:latin typeface="Arial" charset="0"/>
                <a:ea typeface="ＭＳ Ｐゴシック" charset="0"/>
              </a:defRPr>
            </a:lvl2pPr>
            <a:lvl3pPr marL="1143000" indent="-228600" eaLnBrk="0" hangingPunct="0">
              <a:defRPr sz="300">
                <a:solidFill>
                  <a:schemeClr val="tx1"/>
                </a:solidFill>
                <a:latin typeface="Arial" charset="0"/>
                <a:ea typeface="ＭＳ Ｐゴシック" charset="0"/>
              </a:defRPr>
            </a:lvl3pPr>
            <a:lvl4pPr marL="1600200" indent="-228600" eaLnBrk="0" hangingPunct="0">
              <a:defRPr sz="300">
                <a:solidFill>
                  <a:schemeClr val="tx1"/>
                </a:solidFill>
                <a:latin typeface="Arial" charset="0"/>
                <a:ea typeface="ＭＳ Ｐゴシック" charset="0"/>
              </a:defRPr>
            </a:lvl4pPr>
            <a:lvl5pPr marL="2057400" indent="-228600" eaLnBrk="0" hangingPunct="0">
              <a:defRPr sz="300">
                <a:solidFill>
                  <a:schemeClr val="tx1"/>
                </a:solidFill>
                <a:latin typeface="Arial" charset="0"/>
                <a:ea typeface="ＭＳ Ｐゴシック" charset="0"/>
              </a:defRPr>
            </a:lvl5pPr>
            <a:lvl6pPr marL="2514600" indent="-228600" eaLnBrk="0" fontAlgn="base" hangingPunct="0">
              <a:spcBef>
                <a:spcPct val="0"/>
              </a:spcBef>
              <a:spcAft>
                <a:spcPct val="0"/>
              </a:spcAft>
              <a:defRPr sz="300">
                <a:solidFill>
                  <a:schemeClr val="tx1"/>
                </a:solidFill>
                <a:latin typeface="Arial" charset="0"/>
                <a:ea typeface="ＭＳ Ｐゴシック" charset="0"/>
              </a:defRPr>
            </a:lvl6pPr>
            <a:lvl7pPr marL="2971800" indent="-228600" eaLnBrk="0" fontAlgn="base" hangingPunct="0">
              <a:spcBef>
                <a:spcPct val="0"/>
              </a:spcBef>
              <a:spcAft>
                <a:spcPct val="0"/>
              </a:spcAft>
              <a:defRPr sz="300">
                <a:solidFill>
                  <a:schemeClr val="tx1"/>
                </a:solidFill>
                <a:latin typeface="Arial" charset="0"/>
                <a:ea typeface="ＭＳ Ｐゴシック" charset="0"/>
              </a:defRPr>
            </a:lvl7pPr>
            <a:lvl8pPr marL="3429000" indent="-228600" eaLnBrk="0" fontAlgn="base" hangingPunct="0">
              <a:spcBef>
                <a:spcPct val="0"/>
              </a:spcBef>
              <a:spcAft>
                <a:spcPct val="0"/>
              </a:spcAft>
              <a:defRPr sz="300">
                <a:solidFill>
                  <a:schemeClr val="tx1"/>
                </a:solidFill>
                <a:latin typeface="Arial" charset="0"/>
                <a:ea typeface="ＭＳ Ｐゴシック" charset="0"/>
              </a:defRPr>
            </a:lvl8pPr>
            <a:lvl9pPr marL="3886200" indent="-228600" eaLnBrk="0" fontAlgn="base" hangingPunct="0">
              <a:spcBef>
                <a:spcPct val="0"/>
              </a:spcBef>
              <a:spcAft>
                <a:spcPct val="0"/>
              </a:spcAft>
              <a:defRPr sz="300">
                <a:solidFill>
                  <a:schemeClr val="tx1"/>
                </a:solidFill>
                <a:latin typeface="Arial" charset="0"/>
                <a:ea typeface="ＭＳ Ｐゴシック" charset="0"/>
              </a:defRPr>
            </a:lvl9pPr>
          </a:lstStyle>
          <a:p>
            <a:pPr lvl="0">
              <a:buSzPct val="25000"/>
            </a:pPr>
            <a:r>
              <a:rPr lang="en-US" sz="2800" dirty="0"/>
              <a:t>The CAHPS® data used in this analysis was provided by the CAHPS Database. The CAHPS Database is funded by the U.S. Agency for Healthcare Research and Quality (AHRQ) and administered by </a:t>
            </a:r>
            <a:r>
              <a:rPr lang="en-US" sz="2800" dirty="0" err="1"/>
              <a:t>Westat</a:t>
            </a:r>
            <a:r>
              <a:rPr lang="en-US" sz="2800" dirty="0"/>
              <a:t> under Contract No. HHSP233201500026I/HHSP23337004T.</a:t>
            </a:r>
            <a:endParaRPr lang="en-US" sz="2800" dirty="0">
              <a:latin typeface="Arial"/>
              <a:ea typeface="Arial"/>
              <a:cs typeface="Arial"/>
              <a:sym typeface="Arial"/>
            </a:endParaRPr>
          </a:p>
        </p:txBody>
      </p:sp>
      <p:sp>
        <p:nvSpPr>
          <p:cNvPr id="44" name="Rectangle 43">
            <a:extLst>
              <a:ext uri="{FF2B5EF4-FFF2-40B4-BE49-F238E27FC236}">
                <a16:creationId xmlns:a16="http://schemas.microsoft.com/office/drawing/2014/main" id="{3130C004-0057-2E42-8BEC-865B3B97DFBA}"/>
              </a:ext>
            </a:extLst>
          </p:cNvPr>
          <p:cNvSpPr>
            <a:spLocks noChangeAspect="1"/>
          </p:cNvSpPr>
          <p:nvPr/>
        </p:nvSpPr>
        <p:spPr>
          <a:xfrm>
            <a:off x="44860701" y="-8240904"/>
            <a:ext cx="3065841" cy="2377440"/>
          </a:xfrm>
          <a:prstGeom prst="rect">
            <a:avLst/>
          </a:prstGeom>
          <a:solidFill>
            <a:schemeClr val="tx1">
              <a:lumMod val="50000"/>
              <a:lumOff val="50000"/>
            </a:schemeClr>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6000" dirty="0"/>
              <a:t>Replace with logo</a:t>
            </a:r>
          </a:p>
        </p:txBody>
      </p:sp>
      <p:pic>
        <p:nvPicPr>
          <p:cNvPr id="1032" name="Picture 8" descr="IST, School of Modeling Simulation and Training">
            <a:extLst>
              <a:ext uri="{FF2B5EF4-FFF2-40B4-BE49-F238E27FC236}">
                <a16:creationId xmlns:a16="http://schemas.microsoft.com/office/drawing/2014/main" id="{C87ED540-25BB-7945-85B3-896E6F0F53E7}"/>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9001096" y="750774"/>
            <a:ext cx="7620000" cy="1130300"/>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48">
            <a:hlinkClick r:id="rId5" action="ppaction://hlinksldjump"/>
            <a:extLst>
              <a:ext uri="{FF2B5EF4-FFF2-40B4-BE49-F238E27FC236}">
                <a16:creationId xmlns:a16="http://schemas.microsoft.com/office/drawing/2014/main" id="{133537C2-BF25-074B-8B8A-CB3C1651BC19}"/>
              </a:ext>
            </a:extLst>
          </p:cNvPr>
          <p:cNvPicPr>
            <a:picLocks noChangeAspect="1"/>
          </p:cNvPicPr>
          <p:nvPr/>
        </p:nvPicPr>
        <p:blipFill>
          <a:blip r:embed="rId6"/>
          <a:stretch>
            <a:fillRect/>
          </a:stretch>
        </p:blipFill>
        <p:spPr>
          <a:xfrm>
            <a:off x="2900753" y="10769481"/>
            <a:ext cx="3848745" cy="4792777"/>
          </a:xfrm>
          <a:prstGeom prst="rect">
            <a:avLst/>
          </a:prstGeom>
        </p:spPr>
      </p:pic>
      <p:grpSp>
        <p:nvGrpSpPr>
          <p:cNvPr id="7" name="Group 6">
            <a:extLst>
              <a:ext uri="{FF2B5EF4-FFF2-40B4-BE49-F238E27FC236}">
                <a16:creationId xmlns:a16="http://schemas.microsoft.com/office/drawing/2014/main" id="{F5ECCE48-BAFE-8D48-A00F-05C75B45EB21}"/>
              </a:ext>
            </a:extLst>
          </p:cNvPr>
          <p:cNvGrpSpPr/>
          <p:nvPr/>
        </p:nvGrpSpPr>
        <p:grpSpPr>
          <a:xfrm>
            <a:off x="19845404" y="10766819"/>
            <a:ext cx="15773400" cy="4704530"/>
            <a:chOff x="17352635" y="14682649"/>
            <a:chExt cx="15773400" cy="4704530"/>
          </a:xfrm>
        </p:grpSpPr>
        <p:pic>
          <p:nvPicPr>
            <p:cNvPr id="50" name="Picture 49">
              <a:hlinkClick r:id="rId7" action="ppaction://hlinksldjump"/>
              <a:extLst>
                <a:ext uri="{FF2B5EF4-FFF2-40B4-BE49-F238E27FC236}">
                  <a16:creationId xmlns:a16="http://schemas.microsoft.com/office/drawing/2014/main" id="{E5833511-AD50-2545-B774-6592D6943076}"/>
                </a:ext>
              </a:extLst>
            </p:cNvPr>
            <p:cNvPicPr>
              <a:picLocks noChangeAspect="1"/>
            </p:cNvPicPr>
            <p:nvPr/>
          </p:nvPicPr>
          <p:blipFill>
            <a:blip r:embed="rId8"/>
            <a:stretch>
              <a:fillRect/>
            </a:stretch>
          </p:blipFill>
          <p:spPr>
            <a:xfrm>
              <a:off x="17352635" y="14682649"/>
              <a:ext cx="5232400" cy="4660900"/>
            </a:xfrm>
            <a:prstGeom prst="rect">
              <a:avLst/>
            </a:prstGeom>
          </p:spPr>
        </p:pic>
        <p:pic>
          <p:nvPicPr>
            <p:cNvPr id="51" name="Picture 50">
              <a:extLst>
                <a:ext uri="{FF2B5EF4-FFF2-40B4-BE49-F238E27FC236}">
                  <a16:creationId xmlns:a16="http://schemas.microsoft.com/office/drawing/2014/main" id="{083C9E18-CEAE-7242-9DE0-4EFEB9B2C61C}"/>
                </a:ext>
              </a:extLst>
            </p:cNvPr>
            <p:cNvPicPr>
              <a:picLocks noChangeAspect="1"/>
            </p:cNvPicPr>
            <p:nvPr/>
          </p:nvPicPr>
          <p:blipFill>
            <a:blip r:embed="rId9"/>
            <a:stretch>
              <a:fillRect/>
            </a:stretch>
          </p:blipFill>
          <p:spPr>
            <a:xfrm>
              <a:off x="22585035" y="14682649"/>
              <a:ext cx="5232400" cy="4660900"/>
            </a:xfrm>
            <a:prstGeom prst="rect">
              <a:avLst/>
            </a:prstGeom>
          </p:spPr>
        </p:pic>
        <p:pic>
          <p:nvPicPr>
            <p:cNvPr id="52" name="Picture 51">
              <a:extLst>
                <a:ext uri="{FF2B5EF4-FFF2-40B4-BE49-F238E27FC236}">
                  <a16:creationId xmlns:a16="http://schemas.microsoft.com/office/drawing/2014/main" id="{0620314B-1AEE-7547-89CA-3DB4C6CFD024}"/>
                </a:ext>
              </a:extLst>
            </p:cNvPr>
            <p:cNvPicPr>
              <a:picLocks noChangeAspect="1"/>
            </p:cNvPicPr>
            <p:nvPr/>
          </p:nvPicPr>
          <p:blipFill>
            <a:blip r:embed="rId10"/>
            <a:stretch>
              <a:fillRect/>
            </a:stretch>
          </p:blipFill>
          <p:spPr>
            <a:xfrm>
              <a:off x="27817435" y="14726279"/>
              <a:ext cx="5308600" cy="4660900"/>
            </a:xfrm>
            <a:prstGeom prst="rect">
              <a:avLst/>
            </a:prstGeom>
          </p:spPr>
        </p:pic>
      </p:grpSp>
      <p:sp>
        <p:nvSpPr>
          <p:cNvPr id="53" name="Text Box 88">
            <a:extLst>
              <a:ext uri="{FF2B5EF4-FFF2-40B4-BE49-F238E27FC236}">
                <a16:creationId xmlns:a16="http://schemas.microsoft.com/office/drawing/2014/main" id="{B70FE720-E6A3-AB49-9093-8D7DB99F458A}"/>
              </a:ext>
            </a:extLst>
          </p:cNvPr>
          <p:cNvSpPr txBox="1">
            <a:spLocks noChangeArrowheads="1"/>
          </p:cNvSpPr>
          <p:nvPr/>
        </p:nvSpPr>
        <p:spPr bwMode="auto">
          <a:xfrm>
            <a:off x="23443849" y="9896432"/>
            <a:ext cx="8769264" cy="5869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139321" tIns="69659" rIns="139321" bIns="69659">
            <a:spAutoFit/>
          </a:bodyPr>
          <a:lstStyle>
            <a:lvl1pPr defTabSz="339725" eaLnBrk="0" hangingPunct="0">
              <a:defRPr sz="300">
                <a:solidFill>
                  <a:schemeClr val="tx1"/>
                </a:solidFill>
                <a:latin typeface="Arial" charset="0"/>
                <a:ea typeface="ＭＳ Ｐゴシック" charset="0"/>
                <a:cs typeface="ＭＳ Ｐゴシック" charset="0"/>
              </a:defRPr>
            </a:lvl1pPr>
            <a:lvl2pPr marL="742950" indent="-285750" defTabSz="339725" eaLnBrk="0" hangingPunct="0">
              <a:defRPr sz="300">
                <a:solidFill>
                  <a:schemeClr val="tx1"/>
                </a:solidFill>
                <a:latin typeface="Arial" charset="0"/>
                <a:ea typeface="ＭＳ Ｐゴシック" charset="0"/>
              </a:defRPr>
            </a:lvl2pPr>
            <a:lvl3pPr marL="1143000" indent="-228600" defTabSz="339725" eaLnBrk="0" hangingPunct="0">
              <a:defRPr sz="300">
                <a:solidFill>
                  <a:schemeClr val="tx1"/>
                </a:solidFill>
                <a:latin typeface="Arial" charset="0"/>
                <a:ea typeface="ＭＳ Ｐゴシック" charset="0"/>
              </a:defRPr>
            </a:lvl3pPr>
            <a:lvl4pPr marL="1600200" indent="-228600" defTabSz="339725" eaLnBrk="0" hangingPunct="0">
              <a:defRPr sz="300">
                <a:solidFill>
                  <a:schemeClr val="tx1"/>
                </a:solidFill>
                <a:latin typeface="Arial" charset="0"/>
                <a:ea typeface="ＭＳ Ｐゴシック" charset="0"/>
              </a:defRPr>
            </a:lvl4pPr>
            <a:lvl5pPr marL="2057400" indent="-228600" defTabSz="339725" eaLnBrk="0" hangingPunct="0">
              <a:defRPr sz="300">
                <a:solidFill>
                  <a:schemeClr val="tx1"/>
                </a:solidFill>
                <a:latin typeface="Arial" charset="0"/>
                <a:ea typeface="ＭＳ Ｐゴシック" charset="0"/>
              </a:defRPr>
            </a:lvl5pPr>
            <a:lvl6pPr marL="2514600" indent="-228600" defTabSz="339725" eaLnBrk="0" fontAlgn="base" hangingPunct="0">
              <a:spcBef>
                <a:spcPct val="0"/>
              </a:spcBef>
              <a:spcAft>
                <a:spcPct val="0"/>
              </a:spcAft>
              <a:defRPr sz="300">
                <a:solidFill>
                  <a:schemeClr val="tx1"/>
                </a:solidFill>
                <a:latin typeface="Arial" charset="0"/>
                <a:ea typeface="ＭＳ Ｐゴシック" charset="0"/>
              </a:defRPr>
            </a:lvl6pPr>
            <a:lvl7pPr marL="2971800" indent="-228600" defTabSz="339725" eaLnBrk="0" fontAlgn="base" hangingPunct="0">
              <a:spcBef>
                <a:spcPct val="0"/>
              </a:spcBef>
              <a:spcAft>
                <a:spcPct val="0"/>
              </a:spcAft>
              <a:defRPr sz="300">
                <a:solidFill>
                  <a:schemeClr val="tx1"/>
                </a:solidFill>
                <a:latin typeface="Arial" charset="0"/>
                <a:ea typeface="ＭＳ Ｐゴシック" charset="0"/>
              </a:defRPr>
            </a:lvl7pPr>
            <a:lvl8pPr marL="3429000" indent="-228600" defTabSz="339725" eaLnBrk="0" fontAlgn="base" hangingPunct="0">
              <a:spcBef>
                <a:spcPct val="0"/>
              </a:spcBef>
              <a:spcAft>
                <a:spcPct val="0"/>
              </a:spcAft>
              <a:defRPr sz="300">
                <a:solidFill>
                  <a:schemeClr val="tx1"/>
                </a:solidFill>
                <a:latin typeface="Arial" charset="0"/>
                <a:ea typeface="ＭＳ Ｐゴシック" charset="0"/>
              </a:defRPr>
            </a:lvl8pPr>
            <a:lvl9pPr marL="3886200" indent="-228600" defTabSz="339725" eaLnBrk="0" fontAlgn="base" hangingPunct="0">
              <a:spcBef>
                <a:spcPct val="0"/>
              </a:spcBef>
              <a:spcAft>
                <a:spcPct val="0"/>
              </a:spcAft>
              <a:defRPr sz="300">
                <a:solidFill>
                  <a:schemeClr val="tx1"/>
                </a:solidFill>
                <a:latin typeface="Arial" charset="0"/>
                <a:ea typeface="ＭＳ Ｐゴシック" charset="0"/>
              </a:defRPr>
            </a:lvl9pPr>
          </a:lstStyle>
          <a:p>
            <a:pPr eaLnBrk="1" hangingPunct="1"/>
            <a:r>
              <a:rPr lang="en-US" sz="2900" b="1" dirty="0"/>
              <a:t>Association between Clusters &amp; Overall Ratings</a:t>
            </a:r>
          </a:p>
        </p:txBody>
      </p:sp>
      <p:grpSp>
        <p:nvGrpSpPr>
          <p:cNvPr id="54" name="Group 53">
            <a:extLst>
              <a:ext uri="{FF2B5EF4-FFF2-40B4-BE49-F238E27FC236}">
                <a16:creationId xmlns:a16="http://schemas.microsoft.com/office/drawing/2014/main" id="{5BAB4B89-5B11-BB45-86C9-CA9461ED2899}"/>
              </a:ext>
            </a:extLst>
          </p:cNvPr>
          <p:cNvGrpSpPr/>
          <p:nvPr/>
        </p:nvGrpSpPr>
        <p:grpSpPr>
          <a:xfrm>
            <a:off x="11439598" y="10726267"/>
            <a:ext cx="5308601" cy="4860401"/>
            <a:chOff x="9505664" y="3262588"/>
            <a:chExt cx="17010743" cy="15300947"/>
          </a:xfrm>
        </p:grpSpPr>
        <p:pic>
          <p:nvPicPr>
            <p:cNvPr id="55" name="Picture 54">
              <a:extLst>
                <a:ext uri="{FF2B5EF4-FFF2-40B4-BE49-F238E27FC236}">
                  <a16:creationId xmlns:a16="http://schemas.microsoft.com/office/drawing/2014/main" id="{B3A56FEE-48C1-B94C-A8AC-FCD1DD2B1244}"/>
                </a:ext>
              </a:extLst>
            </p:cNvPr>
            <p:cNvPicPr>
              <a:picLocks noChangeAspect="1"/>
            </p:cNvPicPr>
            <p:nvPr/>
          </p:nvPicPr>
          <p:blipFill rotWithShape="1">
            <a:blip r:embed="rId11">
              <a:extLst>
                <a:ext uri="{28A0092B-C50C-407E-A947-70E740481C1C}">
                  <a14:useLocalDpi xmlns:a14="http://schemas.microsoft.com/office/drawing/2010/main"/>
                </a:ext>
              </a:extLst>
            </a:blip>
            <a:srcRect r="26873"/>
            <a:stretch/>
          </p:blipFill>
          <p:spPr>
            <a:xfrm>
              <a:off x="9505664" y="12214567"/>
              <a:ext cx="8514885" cy="6348968"/>
            </a:xfrm>
            <a:prstGeom prst="rect">
              <a:avLst/>
            </a:prstGeom>
          </p:spPr>
        </p:pic>
        <p:pic>
          <p:nvPicPr>
            <p:cNvPr id="56" name="Picture 55">
              <a:extLst>
                <a:ext uri="{FF2B5EF4-FFF2-40B4-BE49-F238E27FC236}">
                  <a16:creationId xmlns:a16="http://schemas.microsoft.com/office/drawing/2014/main" id="{CA941DE7-A101-8E4F-B6C4-4C2ED82CB26C}"/>
                </a:ext>
              </a:extLst>
            </p:cNvPr>
            <p:cNvPicPr>
              <a:picLocks noChangeAspect="1"/>
            </p:cNvPicPr>
            <p:nvPr/>
          </p:nvPicPr>
          <p:blipFill rotWithShape="1">
            <a:blip r:embed="rId12">
              <a:extLst>
                <a:ext uri="{28A0092B-C50C-407E-A947-70E740481C1C}">
                  <a14:useLocalDpi xmlns:a14="http://schemas.microsoft.com/office/drawing/2010/main"/>
                </a:ext>
              </a:extLst>
            </a:blip>
            <a:srcRect r="35317"/>
            <a:stretch/>
          </p:blipFill>
          <p:spPr>
            <a:xfrm>
              <a:off x="17977006" y="12214567"/>
              <a:ext cx="8514885" cy="6348968"/>
            </a:xfrm>
            <a:prstGeom prst="rect">
              <a:avLst/>
            </a:prstGeom>
          </p:spPr>
        </p:pic>
        <p:pic>
          <p:nvPicPr>
            <p:cNvPr id="57" name="Picture 56">
              <a:extLst>
                <a:ext uri="{FF2B5EF4-FFF2-40B4-BE49-F238E27FC236}">
                  <a16:creationId xmlns:a16="http://schemas.microsoft.com/office/drawing/2014/main" id="{7CD3AF85-2B94-2347-AF3A-9FFFDD7C6378}"/>
                </a:ext>
              </a:extLst>
            </p:cNvPr>
            <p:cNvPicPr>
              <a:picLocks noChangeAspect="1"/>
            </p:cNvPicPr>
            <p:nvPr/>
          </p:nvPicPr>
          <p:blipFill>
            <a:blip r:embed="rId13"/>
            <a:stretch>
              <a:fillRect/>
            </a:stretch>
          </p:blipFill>
          <p:spPr>
            <a:xfrm>
              <a:off x="9549207" y="3262588"/>
              <a:ext cx="16967200" cy="8877300"/>
            </a:xfrm>
            <a:prstGeom prst="rect">
              <a:avLst/>
            </a:prstGeom>
          </p:spPr>
        </p:pic>
      </p:grpSp>
      <p:pic>
        <p:nvPicPr>
          <p:cNvPr id="8" name="Picture 7">
            <a:extLst>
              <a:ext uri="{FF2B5EF4-FFF2-40B4-BE49-F238E27FC236}">
                <a16:creationId xmlns:a16="http://schemas.microsoft.com/office/drawing/2014/main" id="{9D50A5CD-7AE4-AC49-A54D-BA71715E8FBB}"/>
              </a:ext>
            </a:extLst>
          </p:cNvPr>
          <p:cNvPicPr>
            <a:picLocks noChangeAspect="1"/>
          </p:cNvPicPr>
          <p:nvPr/>
        </p:nvPicPr>
        <p:blipFill>
          <a:blip r:embed="rId14"/>
          <a:stretch>
            <a:fillRect/>
          </a:stretch>
        </p:blipFill>
        <p:spPr>
          <a:xfrm>
            <a:off x="13978970" y="16800051"/>
            <a:ext cx="13862485" cy="3338347"/>
          </a:xfrm>
          <a:prstGeom prst="rect">
            <a:avLst/>
          </a:prstGeom>
        </p:spPr>
      </p:pic>
    </p:spTree>
    <p:extLst>
      <p:ext uri="{BB962C8B-B14F-4D97-AF65-F5344CB8AC3E}">
        <p14:creationId xmlns:p14="http://schemas.microsoft.com/office/powerpoint/2010/main" val="166343107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5B01FDCE-FAE0-8144-BF5A-4EA3100636E7}"/>
              </a:ext>
            </a:extLst>
          </p:cNvPr>
          <p:cNvSpPr/>
          <p:nvPr/>
        </p:nvSpPr>
        <p:spPr>
          <a:xfrm>
            <a:off x="128238" y="135563"/>
            <a:ext cx="37206936" cy="3052346"/>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7000" b="1" dirty="0"/>
              <a:t>Hierarchical Clustering: Dendrogram and Color Map</a:t>
            </a:r>
          </a:p>
        </p:txBody>
      </p:sp>
      <p:sp>
        <p:nvSpPr>
          <p:cNvPr id="35" name="Rectangle 34"/>
          <p:cNvSpPr/>
          <p:nvPr/>
        </p:nvSpPr>
        <p:spPr>
          <a:xfrm>
            <a:off x="119921" y="104931"/>
            <a:ext cx="37205587" cy="20821338"/>
          </a:xfrm>
          <a:prstGeom prst="rect">
            <a:avLst/>
          </a:prstGeom>
          <a:noFill/>
          <a:ln w="254000">
            <a:solidFill>
              <a:srgbClr val="000000"/>
            </a:solidFill>
            <a:miter lim="800000"/>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Text Box 141"/>
          <p:cNvSpPr txBox="1">
            <a:spLocks noChangeArrowheads="1"/>
          </p:cNvSpPr>
          <p:nvPr/>
        </p:nvSpPr>
        <p:spPr bwMode="auto">
          <a:xfrm>
            <a:off x="19899404" y="3846152"/>
            <a:ext cx="11835121" cy="9716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139321" tIns="69659" rIns="139321" bIns="69659">
            <a:spAutoFit/>
          </a:bodyPr>
          <a:lstStyle>
            <a:lvl1pPr defTabSz="339725" eaLnBrk="0" hangingPunct="0">
              <a:defRPr sz="300">
                <a:solidFill>
                  <a:schemeClr val="tx1"/>
                </a:solidFill>
                <a:latin typeface="Arial" charset="0"/>
                <a:ea typeface="ＭＳ Ｐゴシック" charset="0"/>
                <a:cs typeface="ＭＳ Ｐゴシック" charset="0"/>
              </a:defRPr>
            </a:lvl1pPr>
            <a:lvl2pPr marL="742950" indent="-285750" defTabSz="339725" eaLnBrk="0" hangingPunct="0">
              <a:defRPr sz="300">
                <a:solidFill>
                  <a:schemeClr val="tx1"/>
                </a:solidFill>
                <a:latin typeface="Arial" charset="0"/>
                <a:ea typeface="ＭＳ Ｐゴシック" charset="0"/>
              </a:defRPr>
            </a:lvl2pPr>
            <a:lvl3pPr marL="1143000" indent="-228600" defTabSz="339725" eaLnBrk="0" hangingPunct="0">
              <a:defRPr sz="300">
                <a:solidFill>
                  <a:schemeClr val="tx1"/>
                </a:solidFill>
                <a:latin typeface="Arial" charset="0"/>
                <a:ea typeface="ＭＳ Ｐゴシック" charset="0"/>
              </a:defRPr>
            </a:lvl3pPr>
            <a:lvl4pPr marL="1600200" indent="-228600" defTabSz="339725" eaLnBrk="0" hangingPunct="0">
              <a:defRPr sz="300">
                <a:solidFill>
                  <a:schemeClr val="tx1"/>
                </a:solidFill>
                <a:latin typeface="Arial" charset="0"/>
                <a:ea typeface="ＭＳ Ｐゴシック" charset="0"/>
              </a:defRPr>
            </a:lvl4pPr>
            <a:lvl5pPr marL="2057400" indent="-228600" defTabSz="339725" eaLnBrk="0" hangingPunct="0">
              <a:defRPr sz="300">
                <a:solidFill>
                  <a:schemeClr val="tx1"/>
                </a:solidFill>
                <a:latin typeface="Arial" charset="0"/>
                <a:ea typeface="ＭＳ Ｐゴシック" charset="0"/>
              </a:defRPr>
            </a:lvl5pPr>
            <a:lvl6pPr marL="2514600" indent="-228600" defTabSz="339725" eaLnBrk="0" fontAlgn="base" hangingPunct="0">
              <a:spcBef>
                <a:spcPct val="0"/>
              </a:spcBef>
              <a:spcAft>
                <a:spcPct val="0"/>
              </a:spcAft>
              <a:defRPr sz="300">
                <a:solidFill>
                  <a:schemeClr val="tx1"/>
                </a:solidFill>
                <a:latin typeface="Arial" charset="0"/>
                <a:ea typeface="ＭＳ Ｐゴシック" charset="0"/>
              </a:defRPr>
            </a:lvl6pPr>
            <a:lvl7pPr marL="2971800" indent="-228600" defTabSz="339725" eaLnBrk="0" fontAlgn="base" hangingPunct="0">
              <a:spcBef>
                <a:spcPct val="0"/>
              </a:spcBef>
              <a:spcAft>
                <a:spcPct val="0"/>
              </a:spcAft>
              <a:defRPr sz="300">
                <a:solidFill>
                  <a:schemeClr val="tx1"/>
                </a:solidFill>
                <a:latin typeface="Arial" charset="0"/>
                <a:ea typeface="ＭＳ Ｐゴシック" charset="0"/>
              </a:defRPr>
            </a:lvl7pPr>
            <a:lvl8pPr marL="3429000" indent="-228600" defTabSz="339725" eaLnBrk="0" fontAlgn="base" hangingPunct="0">
              <a:spcBef>
                <a:spcPct val="0"/>
              </a:spcBef>
              <a:spcAft>
                <a:spcPct val="0"/>
              </a:spcAft>
              <a:defRPr sz="300">
                <a:solidFill>
                  <a:schemeClr val="tx1"/>
                </a:solidFill>
                <a:latin typeface="Arial" charset="0"/>
                <a:ea typeface="ＭＳ Ｐゴシック" charset="0"/>
              </a:defRPr>
            </a:lvl8pPr>
            <a:lvl9pPr marL="3886200" indent="-228600" defTabSz="339725" eaLnBrk="0" fontAlgn="base" hangingPunct="0">
              <a:spcBef>
                <a:spcPct val="0"/>
              </a:spcBef>
              <a:spcAft>
                <a:spcPct val="0"/>
              </a:spcAft>
              <a:defRPr sz="300">
                <a:solidFill>
                  <a:schemeClr val="tx1"/>
                </a:solidFill>
                <a:latin typeface="Arial" charset="0"/>
                <a:ea typeface="ＭＳ Ｐゴシック" charset="0"/>
              </a:defRPr>
            </a:lvl9pPr>
          </a:lstStyle>
          <a:p>
            <a:pPr eaLnBrk="1" hangingPunct="1"/>
            <a:r>
              <a:rPr lang="en-US" sz="5400" b="1" dirty="0"/>
              <a:t>Exploratory Analysis Highlights</a:t>
            </a:r>
          </a:p>
        </p:txBody>
      </p:sp>
      <p:sp>
        <p:nvSpPr>
          <p:cNvPr id="31" name="Action Button: Home 30">
            <a:hlinkClick r:id="" action="ppaction://hlinkshowjump?jump=firstslide" highlightClick="1"/>
          </p:cNvPr>
          <p:cNvSpPr/>
          <p:nvPr/>
        </p:nvSpPr>
        <p:spPr>
          <a:xfrm>
            <a:off x="35664401" y="385574"/>
            <a:ext cx="1371602" cy="1371601"/>
          </a:xfrm>
          <a:prstGeom prst="actionButtonHome">
            <a:avLst/>
          </a:prstGeom>
          <a:solidFill>
            <a:sysClr val="windowText" lastClr="000000"/>
          </a:solidFill>
          <a:ln w="12700" cap="flat" cmpd="sng" algn="ctr">
            <a:solidFill>
              <a:sysClr val="window" lastClr="FFFFFF"/>
            </a:solidFill>
            <a:prstDash val="solid"/>
          </a:ln>
          <a:effectLst/>
        </p:spPr>
        <p:txBody>
          <a:bodyPr rot="0" spcFirstLastPara="0" vertOverflow="overflow" horzOverflow="overflow" vert="horz" wrap="square" lIns="280805" tIns="140401" rIns="280805" bIns="140401" numCol="1" spcCol="0" rtlCol="0" fromWordArt="0" anchor="ctr" anchorCtr="0" forceAA="0" compatLnSpc="1">
            <a:prstTxWarp prst="textNoShape">
              <a:avLst/>
            </a:prstTxWarp>
            <a:noAutofit/>
          </a:bodyPr>
          <a:lstStyle/>
          <a:p>
            <a:pPr algn="ctr" defTabSz="1404253">
              <a:defRPr/>
            </a:pPr>
            <a:endParaRPr lang="en-US" sz="16800" kern="0">
              <a:solidFill>
                <a:prstClr val="white"/>
              </a:solidFill>
              <a:latin typeface="Trebuchet MS" panose="020B0603020202020204"/>
            </a:endParaRPr>
          </a:p>
        </p:txBody>
      </p:sp>
      <p:sp>
        <p:nvSpPr>
          <p:cNvPr id="32" name="Text Box 37">
            <a:extLst>
              <a:ext uri="{FF2B5EF4-FFF2-40B4-BE49-F238E27FC236}">
                <a16:creationId xmlns:a16="http://schemas.microsoft.com/office/drawing/2014/main" id="{47C2F4F4-2879-6B4C-B9E7-D3CB6E71F85F}"/>
              </a:ext>
            </a:extLst>
          </p:cNvPr>
          <p:cNvSpPr txBox="1">
            <a:spLocks noChangeArrowheads="1"/>
          </p:cNvSpPr>
          <p:nvPr/>
        </p:nvSpPr>
        <p:spPr bwMode="auto">
          <a:xfrm>
            <a:off x="15283729" y="4862340"/>
            <a:ext cx="21066473" cy="954325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139321" tIns="69659" rIns="139321" bIns="69659">
            <a:spAutoFit/>
          </a:bodyPr>
          <a:lstStyle>
            <a:lvl1pPr defTabSz="339725" eaLnBrk="0" hangingPunct="0">
              <a:defRPr sz="300">
                <a:solidFill>
                  <a:schemeClr val="tx1"/>
                </a:solidFill>
                <a:latin typeface="Arial" charset="0"/>
                <a:ea typeface="ＭＳ Ｐゴシック" charset="0"/>
                <a:cs typeface="ＭＳ Ｐゴシック" charset="0"/>
              </a:defRPr>
            </a:lvl1pPr>
            <a:lvl2pPr marL="742950" indent="-285750" defTabSz="339725" eaLnBrk="0" hangingPunct="0">
              <a:defRPr sz="300">
                <a:solidFill>
                  <a:schemeClr val="tx1"/>
                </a:solidFill>
                <a:latin typeface="Arial" charset="0"/>
                <a:ea typeface="ＭＳ Ｐゴシック" charset="0"/>
              </a:defRPr>
            </a:lvl2pPr>
            <a:lvl3pPr marL="1143000" indent="-228600" defTabSz="339725" eaLnBrk="0" hangingPunct="0">
              <a:defRPr sz="300">
                <a:solidFill>
                  <a:schemeClr val="tx1"/>
                </a:solidFill>
                <a:latin typeface="Arial" charset="0"/>
                <a:ea typeface="ＭＳ Ｐゴシック" charset="0"/>
              </a:defRPr>
            </a:lvl3pPr>
            <a:lvl4pPr marL="1600200" indent="-228600" defTabSz="339725" eaLnBrk="0" hangingPunct="0">
              <a:defRPr sz="300">
                <a:solidFill>
                  <a:schemeClr val="tx1"/>
                </a:solidFill>
                <a:latin typeface="Arial" charset="0"/>
                <a:ea typeface="ＭＳ Ｐゴシック" charset="0"/>
              </a:defRPr>
            </a:lvl4pPr>
            <a:lvl5pPr marL="2057400" indent="-228600" defTabSz="339725" eaLnBrk="0" hangingPunct="0">
              <a:defRPr sz="300">
                <a:solidFill>
                  <a:schemeClr val="tx1"/>
                </a:solidFill>
                <a:latin typeface="Arial" charset="0"/>
                <a:ea typeface="ＭＳ Ｐゴシック" charset="0"/>
              </a:defRPr>
            </a:lvl5pPr>
            <a:lvl6pPr marL="2514600" indent="-228600" defTabSz="339725" eaLnBrk="0" fontAlgn="base" hangingPunct="0">
              <a:spcBef>
                <a:spcPct val="0"/>
              </a:spcBef>
              <a:spcAft>
                <a:spcPct val="0"/>
              </a:spcAft>
              <a:defRPr sz="300">
                <a:solidFill>
                  <a:schemeClr val="tx1"/>
                </a:solidFill>
                <a:latin typeface="Arial" charset="0"/>
                <a:ea typeface="ＭＳ Ｐゴシック" charset="0"/>
              </a:defRPr>
            </a:lvl6pPr>
            <a:lvl7pPr marL="2971800" indent="-228600" defTabSz="339725" eaLnBrk="0" fontAlgn="base" hangingPunct="0">
              <a:spcBef>
                <a:spcPct val="0"/>
              </a:spcBef>
              <a:spcAft>
                <a:spcPct val="0"/>
              </a:spcAft>
              <a:defRPr sz="300">
                <a:solidFill>
                  <a:schemeClr val="tx1"/>
                </a:solidFill>
                <a:latin typeface="Arial" charset="0"/>
                <a:ea typeface="ＭＳ Ｐゴシック" charset="0"/>
              </a:defRPr>
            </a:lvl7pPr>
            <a:lvl8pPr marL="3429000" indent="-228600" defTabSz="339725" eaLnBrk="0" fontAlgn="base" hangingPunct="0">
              <a:spcBef>
                <a:spcPct val="0"/>
              </a:spcBef>
              <a:spcAft>
                <a:spcPct val="0"/>
              </a:spcAft>
              <a:defRPr sz="300">
                <a:solidFill>
                  <a:schemeClr val="tx1"/>
                </a:solidFill>
                <a:latin typeface="Arial" charset="0"/>
                <a:ea typeface="ＭＳ Ｐゴシック" charset="0"/>
              </a:defRPr>
            </a:lvl8pPr>
            <a:lvl9pPr marL="3886200" indent="-228600" defTabSz="339725" eaLnBrk="0" fontAlgn="base" hangingPunct="0">
              <a:spcBef>
                <a:spcPct val="0"/>
              </a:spcBef>
              <a:spcAft>
                <a:spcPct val="0"/>
              </a:spcAft>
              <a:defRPr sz="300">
                <a:solidFill>
                  <a:schemeClr val="tx1"/>
                </a:solidFill>
                <a:latin typeface="Arial" charset="0"/>
                <a:ea typeface="ＭＳ Ｐゴシック" charset="0"/>
              </a:defRPr>
            </a:lvl9pPr>
          </a:lstStyle>
          <a:p>
            <a:pPr marL="457200" indent="-457200">
              <a:spcAft>
                <a:spcPts val="600"/>
              </a:spcAft>
              <a:buFont typeface="Arial"/>
              <a:buChar char="•"/>
            </a:pPr>
            <a:r>
              <a:rPr lang="en-US" sz="3600" dirty="0">
                <a:solidFill>
                  <a:srgbClr val="000000"/>
                </a:solidFill>
              </a:rPr>
              <a:t>The survey responses included categorical data that were ordinal and nominal.  The data modeling types for the 12 questions of interest were updated prior to cluster modeling.</a:t>
            </a:r>
          </a:p>
          <a:p>
            <a:pPr marL="457200" indent="-457200">
              <a:spcAft>
                <a:spcPts val="600"/>
              </a:spcAft>
              <a:buFont typeface="Arial"/>
              <a:buChar char="•"/>
            </a:pPr>
            <a:r>
              <a:rPr lang="en-US" sz="3600" dirty="0">
                <a:solidFill>
                  <a:srgbClr val="000000"/>
                </a:solidFill>
              </a:rPr>
              <a:t>The CAHPS survey uses skip logic.  For example, AP3_07 “</a:t>
            </a:r>
            <a:r>
              <a:rPr lang="en-US" sz="3600" dirty="0"/>
              <a:t>In the last 6 months, did you make any appointments for a check-up or routine care with this provider?” </a:t>
            </a:r>
          </a:p>
          <a:p>
            <a:pPr marL="457200" indent="-457200">
              <a:spcAft>
                <a:spcPts val="600"/>
              </a:spcAft>
              <a:buFont typeface="Arial"/>
              <a:buChar char="•"/>
            </a:pPr>
            <a:r>
              <a:rPr lang="en-US" sz="3600" dirty="0">
                <a:solidFill>
                  <a:srgbClr val="000000"/>
                </a:solidFill>
              </a:rPr>
              <a:t>It was determined that skipped questions were relevant to the exploratory analysis, therefore values were recoded from missing to 0 (JMP refers to this as missing not-at-random).</a:t>
            </a:r>
          </a:p>
          <a:p>
            <a:pPr marL="457200" indent="-457200">
              <a:spcAft>
                <a:spcPts val="600"/>
              </a:spcAft>
              <a:buFont typeface="Arial"/>
              <a:buChar char="•"/>
            </a:pPr>
            <a:r>
              <a:rPr lang="en-US" sz="3600" dirty="0">
                <a:solidFill>
                  <a:srgbClr val="000000"/>
                </a:solidFill>
              </a:rPr>
              <a:t>Researchers hypothesized the data was hierarchical with likely subgroups between the data given the Likert scale questions.  Hierarchical clustering with ward ‘distance’ method was applied, and the output limited to four clusters for ease of interpretation.</a:t>
            </a:r>
          </a:p>
          <a:p>
            <a:pPr marL="457200" indent="-457200">
              <a:spcAft>
                <a:spcPts val="600"/>
              </a:spcAft>
              <a:buFont typeface="Arial"/>
              <a:buChar char="•"/>
            </a:pPr>
            <a:r>
              <a:rPr lang="en-US" sz="3600" dirty="0">
                <a:solidFill>
                  <a:srgbClr val="000000"/>
                </a:solidFill>
              </a:rPr>
              <a:t>Using visual inspection, researchers identified differences between the clusters based on the 12 questions related to length of relationship with provider,  utilization of office services and perceived levels of care management.</a:t>
            </a:r>
          </a:p>
          <a:p>
            <a:pPr marL="457200" indent="-457200">
              <a:spcAft>
                <a:spcPts val="600"/>
              </a:spcAft>
              <a:buFont typeface="Arial"/>
              <a:buChar char="•"/>
            </a:pPr>
            <a:r>
              <a:rPr lang="en-US" sz="3600" dirty="0">
                <a:solidFill>
                  <a:srgbClr val="000000"/>
                </a:solidFill>
              </a:rPr>
              <a:t>Unique patterns within clusters and major differences between clusters were summarized into the following qualitative descriptions:</a:t>
            </a:r>
          </a:p>
          <a:p>
            <a:pPr marL="457200" indent="-457200">
              <a:spcAft>
                <a:spcPts val="600"/>
              </a:spcAft>
              <a:buFont typeface="Arial"/>
              <a:buChar char="•"/>
            </a:pPr>
            <a:endParaRPr lang="en-US" sz="3600" dirty="0">
              <a:solidFill>
                <a:srgbClr val="000000"/>
              </a:solidFill>
            </a:endParaRPr>
          </a:p>
          <a:p>
            <a:pPr marL="457200" indent="-457200">
              <a:spcAft>
                <a:spcPts val="600"/>
              </a:spcAft>
              <a:buFont typeface="Arial"/>
              <a:buChar char="•"/>
            </a:pPr>
            <a:endParaRPr lang="en-US" sz="3600" dirty="0">
              <a:solidFill>
                <a:srgbClr val="000000"/>
              </a:solidFill>
            </a:endParaRPr>
          </a:p>
        </p:txBody>
      </p:sp>
      <p:pic>
        <p:nvPicPr>
          <p:cNvPr id="4" name="Picture 3">
            <a:extLst>
              <a:ext uri="{FF2B5EF4-FFF2-40B4-BE49-F238E27FC236}">
                <a16:creationId xmlns:a16="http://schemas.microsoft.com/office/drawing/2014/main" id="{B00DDE94-C331-864D-BE63-0602FF6A7584}"/>
              </a:ext>
            </a:extLst>
          </p:cNvPr>
          <p:cNvPicPr>
            <a:picLocks noChangeAspect="1"/>
          </p:cNvPicPr>
          <p:nvPr/>
        </p:nvPicPr>
        <p:blipFill>
          <a:blip r:embed="rId3"/>
          <a:stretch>
            <a:fillRect/>
          </a:stretch>
        </p:blipFill>
        <p:spPr>
          <a:xfrm>
            <a:off x="723496" y="3338032"/>
            <a:ext cx="13956658" cy="17379989"/>
          </a:xfrm>
          <a:prstGeom prst="rect">
            <a:avLst/>
          </a:prstGeom>
        </p:spPr>
      </p:pic>
      <p:sp>
        <p:nvSpPr>
          <p:cNvPr id="33" name="Text Box 141">
            <a:extLst>
              <a:ext uri="{FF2B5EF4-FFF2-40B4-BE49-F238E27FC236}">
                <a16:creationId xmlns:a16="http://schemas.microsoft.com/office/drawing/2014/main" id="{E8FD730A-E351-4C4A-BA86-56DE6BF50C54}"/>
              </a:ext>
            </a:extLst>
          </p:cNvPr>
          <p:cNvSpPr txBox="1">
            <a:spLocks noChangeArrowheads="1"/>
          </p:cNvSpPr>
          <p:nvPr/>
        </p:nvSpPr>
        <p:spPr bwMode="auto">
          <a:xfrm>
            <a:off x="19355813" y="13244268"/>
            <a:ext cx="11983019" cy="69467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139321" tIns="69659" rIns="139321" bIns="69659">
            <a:spAutoFit/>
          </a:bodyPr>
          <a:lstStyle>
            <a:lvl1pPr defTabSz="339725" eaLnBrk="0" hangingPunct="0">
              <a:defRPr sz="300">
                <a:solidFill>
                  <a:schemeClr val="tx1"/>
                </a:solidFill>
                <a:latin typeface="Arial" charset="0"/>
                <a:ea typeface="ＭＳ Ｐゴシック" charset="0"/>
                <a:cs typeface="ＭＳ Ｐゴシック" charset="0"/>
              </a:defRPr>
            </a:lvl1pPr>
            <a:lvl2pPr marL="742950" indent="-285750" defTabSz="339725" eaLnBrk="0" hangingPunct="0">
              <a:defRPr sz="300">
                <a:solidFill>
                  <a:schemeClr val="tx1"/>
                </a:solidFill>
                <a:latin typeface="Arial" charset="0"/>
                <a:ea typeface="ＭＳ Ｐゴシック" charset="0"/>
              </a:defRPr>
            </a:lvl2pPr>
            <a:lvl3pPr marL="1143000" indent="-228600" defTabSz="339725" eaLnBrk="0" hangingPunct="0">
              <a:defRPr sz="300">
                <a:solidFill>
                  <a:schemeClr val="tx1"/>
                </a:solidFill>
                <a:latin typeface="Arial" charset="0"/>
                <a:ea typeface="ＭＳ Ｐゴシック" charset="0"/>
              </a:defRPr>
            </a:lvl3pPr>
            <a:lvl4pPr marL="1600200" indent="-228600" defTabSz="339725" eaLnBrk="0" hangingPunct="0">
              <a:defRPr sz="300">
                <a:solidFill>
                  <a:schemeClr val="tx1"/>
                </a:solidFill>
                <a:latin typeface="Arial" charset="0"/>
                <a:ea typeface="ＭＳ Ｐゴシック" charset="0"/>
              </a:defRPr>
            </a:lvl4pPr>
            <a:lvl5pPr marL="2057400" indent="-228600" defTabSz="339725" eaLnBrk="0" hangingPunct="0">
              <a:defRPr sz="300">
                <a:solidFill>
                  <a:schemeClr val="tx1"/>
                </a:solidFill>
                <a:latin typeface="Arial" charset="0"/>
                <a:ea typeface="ＭＳ Ｐゴシック" charset="0"/>
              </a:defRPr>
            </a:lvl5pPr>
            <a:lvl6pPr marL="2514600" indent="-228600" defTabSz="339725" eaLnBrk="0" fontAlgn="base" hangingPunct="0">
              <a:spcBef>
                <a:spcPct val="0"/>
              </a:spcBef>
              <a:spcAft>
                <a:spcPct val="0"/>
              </a:spcAft>
              <a:defRPr sz="300">
                <a:solidFill>
                  <a:schemeClr val="tx1"/>
                </a:solidFill>
                <a:latin typeface="Arial" charset="0"/>
                <a:ea typeface="ＭＳ Ｐゴシック" charset="0"/>
              </a:defRPr>
            </a:lvl6pPr>
            <a:lvl7pPr marL="2971800" indent="-228600" defTabSz="339725" eaLnBrk="0" fontAlgn="base" hangingPunct="0">
              <a:spcBef>
                <a:spcPct val="0"/>
              </a:spcBef>
              <a:spcAft>
                <a:spcPct val="0"/>
              </a:spcAft>
              <a:defRPr sz="300">
                <a:solidFill>
                  <a:schemeClr val="tx1"/>
                </a:solidFill>
                <a:latin typeface="Arial" charset="0"/>
                <a:ea typeface="ＭＳ Ｐゴシック" charset="0"/>
              </a:defRPr>
            </a:lvl7pPr>
            <a:lvl8pPr marL="3429000" indent="-228600" defTabSz="339725" eaLnBrk="0" fontAlgn="base" hangingPunct="0">
              <a:spcBef>
                <a:spcPct val="0"/>
              </a:spcBef>
              <a:spcAft>
                <a:spcPct val="0"/>
              </a:spcAft>
              <a:defRPr sz="300">
                <a:solidFill>
                  <a:schemeClr val="tx1"/>
                </a:solidFill>
                <a:latin typeface="Arial" charset="0"/>
                <a:ea typeface="ＭＳ Ｐゴシック" charset="0"/>
              </a:defRPr>
            </a:lvl8pPr>
            <a:lvl9pPr marL="3886200" indent="-228600" defTabSz="339725" eaLnBrk="0" fontAlgn="base" hangingPunct="0">
              <a:spcBef>
                <a:spcPct val="0"/>
              </a:spcBef>
              <a:spcAft>
                <a:spcPct val="0"/>
              </a:spcAft>
              <a:defRPr sz="300">
                <a:solidFill>
                  <a:schemeClr val="tx1"/>
                </a:solidFill>
                <a:latin typeface="Arial" charset="0"/>
                <a:ea typeface="ＭＳ Ｐゴシック" charset="0"/>
              </a:defRPr>
            </a:lvl9pPr>
          </a:lstStyle>
          <a:p>
            <a:pPr algn="ctr" eaLnBrk="1" hangingPunct="1"/>
            <a:r>
              <a:rPr lang="en-US" sz="3600" b="1" dirty="0"/>
              <a:t>Summary of Cluster Characteristics</a:t>
            </a:r>
          </a:p>
        </p:txBody>
      </p:sp>
      <p:graphicFrame>
        <p:nvGraphicFramePr>
          <p:cNvPr id="5" name="Table 4">
            <a:extLst>
              <a:ext uri="{FF2B5EF4-FFF2-40B4-BE49-F238E27FC236}">
                <a16:creationId xmlns:a16="http://schemas.microsoft.com/office/drawing/2014/main" id="{6AFF67F1-EDB7-AD4D-AF5E-4458474F766A}"/>
              </a:ext>
            </a:extLst>
          </p:cNvPr>
          <p:cNvGraphicFramePr>
            <a:graphicFrameLocks noGrp="1"/>
          </p:cNvGraphicFramePr>
          <p:nvPr>
            <p:extLst>
              <p:ext uri="{D42A27DB-BD31-4B8C-83A1-F6EECF244321}">
                <p14:modId xmlns:p14="http://schemas.microsoft.com/office/powerpoint/2010/main" val="2821462254"/>
              </p:ext>
            </p:extLst>
          </p:nvPr>
        </p:nvGraphicFramePr>
        <p:xfrm>
          <a:off x="15469594" y="14495920"/>
          <a:ext cx="21066474" cy="4751070"/>
        </p:xfrm>
        <a:graphic>
          <a:graphicData uri="http://schemas.openxmlformats.org/drawingml/2006/table">
            <a:tbl>
              <a:tblPr/>
              <a:tblGrid>
                <a:gridCol w="4958724">
                  <a:extLst>
                    <a:ext uri="{9D8B030D-6E8A-4147-A177-3AD203B41FA5}">
                      <a16:colId xmlns:a16="http://schemas.microsoft.com/office/drawing/2014/main" val="1933647600"/>
                    </a:ext>
                  </a:extLst>
                </a:gridCol>
                <a:gridCol w="421329">
                  <a:extLst>
                    <a:ext uri="{9D8B030D-6E8A-4147-A177-3AD203B41FA5}">
                      <a16:colId xmlns:a16="http://schemas.microsoft.com/office/drawing/2014/main" val="216908980"/>
                    </a:ext>
                  </a:extLst>
                </a:gridCol>
                <a:gridCol w="4958724">
                  <a:extLst>
                    <a:ext uri="{9D8B030D-6E8A-4147-A177-3AD203B41FA5}">
                      <a16:colId xmlns:a16="http://schemas.microsoft.com/office/drawing/2014/main" val="2574979804"/>
                    </a:ext>
                  </a:extLst>
                </a:gridCol>
                <a:gridCol w="421329">
                  <a:extLst>
                    <a:ext uri="{9D8B030D-6E8A-4147-A177-3AD203B41FA5}">
                      <a16:colId xmlns:a16="http://schemas.microsoft.com/office/drawing/2014/main" val="277583254"/>
                    </a:ext>
                  </a:extLst>
                </a:gridCol>
                <a:gridCol w="4958724">
                  <a:extLst>
                    <a:ext uri="{9D8B030D-6E8A-4147-A177-3AD203B41FA5}">
                      <a16:colId xmlns:a16="http://schemas.microsoft.com/office/drawing/2014/main" val="3276811507"/>
                    </a:ext>
                  </a:extLst>
                </a:gridCol>
                <a:gridCol w="388920">
                  <a:extLst>
                    <a:ext uri="{9D8B030D-6E8A-4147-A177-3AD203B41FA5}">
                      <a16:colId xmlns:a16="http://schemas.microsoft.com/office/drawing/2014/main" val="1174371357"/>
                    </a:ext>
                  </a:extLst>
                </a:gridCol>
                <a:gridCol w="4958724">
                  <a:extLst>
                    <a:ext uri="{9D8B030D-6E8A-4147-A177-3AD203B41FA5}">
                      <a16:colId xmlns:a16="http://schemas.microsoft.com/office/drawing/2014/main" val="3810933587"/>
                    </a:ext>
                  </a:extLst>
                </a:gridCol>
              </a:tblGrid>
              <a:tr h="457200">
                <a:tc>
                  <a:txBody>
                    <a:bodyPr/>
                    <a:lstStyle/>
                    <a:p>
                      <a:pPr algn="ctr" fontAlgn="t"/>
                      <a:r>
                        <a:rPr lang="en-US" sz="2800" b="1" i="0" u="none" strike="noStrike">
                          <a:solidFill>
                            <a:srgbClr val="FF0000"/>
                          </a:solidFill>
                          <a:effectLst/>
                          <a:latin typeface="Arial" panose="020B0604020202020204" pitchFamily="34" charset="0"/>
                          <a:cs typeface="Arial" panose="020B0604020202020204" pitchFamily="34" charset="0"/>
                        </a:rPr>
                        <a:t>Low Maintence/ </a:t>
                      </a:r>
                      <a:br>
                        <a:rPr lang="en-US" sz="2800" b="1" i="0" u="none" strike="noStrike">
                          <a:solidFill>
                            <a:srgbClr val="FF0000"/>
                          </a:solidFill>
                          <a:effectLst/>
                          <a:latin typeface="Arial" panose="020B0604020202020204" pitchFamily="34" charset="0"/>
                          <a:cs typeface="Arial" panose="020B0604020202020204" pitchFamily="34" charset="0"/>
                        </a:rPr>
                      </a:br>
                      <a:r>
                        <a:rPr lang="en-US" sz="2800" b="1" i="0" u="none" strike="noStrike">
                          <a:solidFill>
                            <a:srgbClr val="FF0000"/>
                          </a:solidFill>
                          <a:effectLst/>
                          <a:latin typeface="Arial" panose="020B0604020202020204" pitchFamily="34" charset="0"/>
                          <a:cs typeface="Arial" panose="020B0604020202020204" pitchFamily="34" charset="0"/>
                        </a:rPr>
                        <a:t>Weak Management</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t"/>
                      <a:r>
                        <a:rPr lang="en-US" sz="2800" b="1" i="0" u="none" strike="noStrike">
                          <a:solidFill>
                            <a:srgbClr val="FF0000"/>
                          </a:solidFill>
                          <a:effectLst/>
                          <a:latin typeface="Arial" panose="020B0604020202020204" pitchFamily="34" charset="0"/>
                          <a:cs typeface="Arial" panose="020B060402020202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t"/>
                      <a:r>
                        <a:rPr lang="en-US" sz="2800" b="1" i="0" u="none" strike="noStrike" dirty="0">
                          <a:solidFill>
                            <a:srgbClr val="548235"/>
                          </a:solidFill>
                          <a:effectLst/>
                          <a:latin typeface="Arial" panose="020B0604020202020204" pitchFamily="34" charset="0"/>
                          <a:cs typeface="Arial" panose="020B0604020202020204" pitchFamily="34" charset="0"/>
                        </a:rPr>
                        <a:t>Low Maintenance/ Sufficient Management</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t"/>
                      <a:r>
                        <a:rPr lang="en-US" sz="2800" b="1" i="0" u="none" strike="noStrike">
                          <a:solidFill>
                            <a:srgbClr val="548235"/>
                          </a:solidFill>
                          <a:effectLst/>
                          <a:latin typeface="Arial" panose="020B0604020202020204" pitchFamily="34" charset="0"/>
                          <a:cs typeface="Arial" panose="020B060402020202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t"/>
                      <a:r>
                        <a:rPr lang="en-US" sz="2800" b="1" i="0" u="none" strike="noStrike">
                          <a:solidFill>
                            <a:srgbClr val="4472C4"/>
                          </a:solidFill>
                          <a:effectLst/>
                          <a:latin typeface="Arial" panose="020B0604020202020204" pitchFamily="34" charset="0"/>
                          <a:cs typeface="Arial" panose="020B0604020202020204" pitchFamily="34" charset="0"/>
                        </a:rPr>
                        <a:t>High Maintenance/ Sufficient Management</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t"/>
                      <a:r>
                        <a:rPr lang="en-US" sz="2800" b="1" i="0" u="none" strike="noStrike">
                          <a:solidFill>
                            <a:srgbClr val="4472C4"/>
                          </a:solidFill>
                          <a:effectLst/>
                          <a:latin typeface="Arial" panose="020B0604020202020204" pitchFamily="34" charset="0"/>
                          <a:cs typeface="Arial" panose="020B060402020202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t"/>
                      <a:r>
                        <a:rPr lang="en-US" sz="2800" b="1" i="0" u="none" strike="noStrike">
                          <a:solidFill>
                            <a:srgbClr val="ED7D31"/>
                          </a:solidFill>
                          <a:effectLst/>
                          <a:latin typeface="Arial" panose="020B0604020202020204" pitchFamily="34" charset="0"/>
                          <a:cs typeface="Arial" panose="020B0604020202020204" pitchFamily="34" charset="0"/>
                        </a:rPr>
                        <a:t>Medium Maintence/ High Management</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2977149415"/>
                  </a:ext>
                </a:extLst>
              </a:tr>
              <a:tr h="215900">
                <a:tc>
                  <a:txBody>
                    <a:bodyPr/>
                    <a:lstStyle/>
                    <a:p>
                      <a:pPr algn="l" fontAlgn="t"/>
                      <a:r>
                        <a:rPr lang="en-US" sz="2800" b="1" i="1" u="none" strike="noStrike">
                          <a:effectLst/>
                          <a:latin typeface="Arial" panose="020B0604020202020204" pitchFamily="34" charset="0"/>
                          <a:cs typeface="Arial" panose="020B0604020202020204" pitchFamily="34" charset="0"/>
                        </a:rPr>
                        <a:t>Maintence/Patient Demand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t"/>
                      <a:r>
                        <a:rPr lang="en-US" sz="2800" b="0" i="1" u="none" strike="noStrike">
                          <a:effectLst/>
                          <a:latin typeface="Arial" panose="020B0604020202020204" pitchFamily="34" charset="0"/>
                          <a:cs typeface="Arial" panose="020B060402020202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t"/>
                      <a:r>
                        <a:rPr lang="en-US" sz="2800" b="1" i="1" u="none" strike="noStrike">
                          <a:effectLst/>
                          <a:latin typeface="Arial" panose="020B0604020202020204" pitchFamily="34" charset="0"/>
                          <a:cs typeface="Arial" panose="020B0604020202020204" pitchFamily="34" charset="0"/>
                        </a:rPr>
                        <a:t>Maintence/Patient Demand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t"/>
                      <a:r>
                        <a:rPr lang="en-US" sz="2800" b="0" i="1" u="none" strike="noStrike">
                          <a:effectLst/>
                          <a:latin typeface="Arial" panose="020B0604020202020204" pitchFamily="34" charset="0"/>
                          <a:cs typeface="Arial" panose="020B060402020202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t"/>
                      <a:r>
                        <a:rPr lang="en-US" sz="2800" b="1" i="1" u="none" strike="noStrike">
                          <a:effectLst/>
                          <a:latin typeface="Arial" panose="020B0604020202020204" pitchFamily="34" charset="0"/>
                          <a:cs typeface="Arial" panose="020B0604020202020204" pitchFamily="34" charset="0"/>
                        </a:rPr>
                        <a:t>Maintence/Patient Demand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t"/>
                      <a:r>
                        <a:rPr lang="en-US" sz="2800" b="0" i="1" u="none" strike="noStrike">
                          <a:effectLst/>
                          <a:latin typeface="Arial" panose="020B0604020202020204" pitchFamily="34" charset="0"/>
                          <a:cs typeface="Arial" panose="020B060402020202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t"/>
                      <a:r>
                        <a:rPr lang="en-US" sz="2800" b="1" i="1" u="none" strike="noStrike">
                          <a:effectLst/>
                          <a:latin typeface="Arial" panose="020B0604020202020204" pitchFamily="34" charset="0"/>
                          <a:cs typeface="Arial" panose="020B0604020202020204" pitchFamily="34" charset="0"/>
                        </a:rPr>
                        <a:t>Maintence/Patient Demand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544467524"/>
                  </a:ext>
                </a:extLst>
              </a:tr>
              <a:tr h="406400">
                <a:tc>
                  <a:txBody>
                    <a:bodyPr/>
                    <a:lstStyle/>
                    <a:p>
                      <a:pPr algn="l" fontAlgn="t"/>
                      <a:r>
                        <a:rPr lang="en-US" sz="2800" b="0" i="0" u="none" strike="noStrike" dirty="0">
                          <a:effectLst/>
                          <a:latin typeface="Arial" panose="020B0604020202020204" pitchFamily="34" charset="0"/>
                          <a:cs typeface="Arial" panose="020B0604020202020204" pitchFamily="34" charset="0"/>
                        </a:rPr>
                        <a:t>Few office appointments</a:t>
                      </a:r>
                    </a:p>
                  </a:txBody>
                  <a:tcPr marL="171450"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t"/>
                      <a:r>
                        <a:rPr lang="en-US" sz="2800" b="0" i="0" u="none" strike="noStrike">
                          <a:effectLst/>
                          <a:latin typeface="Arial" panose="020B0604020202020204" pitchFamily="34" charset="0"/>
                          <a:cs typeface="Arial" panose="020B060402020202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t"/>
                      <a:r>
                        <a:rPr lang="en-US" sz="2800" b="0" i="0" u="none" strike="noStrike" dirty="0">
                          <a:effectLst/>
                          <a:latin typeface="Arial" panose="020B0604020202020204" pitchFamily="34" charset="0"/>
                          <a:cs typeface="Arial" panose="020B0604020202020204" pitchFamily="34" charset="0"/>
                        </a:rPr>
                        <a:t>Few office appointment</a:t>
                      </a:r>
                    </a:p>
                  </a:txBody>
                  <a:tcPr marL="171450"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t"/>
                      <a:r>
                        <a:rPr lang="en-US" sz="2800" b="0" i="0" u="none" strike="noStrike">
                          <a:effectLst/>
                          <a:latin typeface="Arial" panose="020B0604020202020204" pitchFamily="34" charset="0"/>
                          <a:cs typeface="Arial" panose="020B060402020202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t"/>
                      <a:r>
                        <a:rPr lang="en-US" sz="2800" b="0" i="0" u="none" strike="noStrike">
                          <a:effectLst/>
                          <a:latin typeface="Arial" panose="020B0604020202020204" pitchFamily="34" charset="0"/>
                          <a:cs typeface="Arial" panose="020B0604020202020204" pitchFamily="34" charset="0"/>
                        </a:rPr>
                        <a:t>High acute and routine appointment needs </a:t>
                      </a:r>
                    </a:p>
                  </a:txBody>
                  <a:tcPr marL="171450"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t"/>
                      <a:r>
                        <a:rPr lang="en-US" sz="2800" b="0" i="0" u="none" strike="noStrike">
                          <a:effectLst/>
                          <a:latin typeface="Arial" panose="020B0604020202020204" pitchFamily="34" charset="0"/>
                          <a:cs typeface="Arial" panose="020B060402020202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t"/>
                      <a:r>
                        <a:rPr lang="en-US" sz="2800" b="0" i="0" u="none" strike="noStrike" dirty="0">
                          <a:effectLst/>
                          <a:latin typeface="Arial" panose="020B0604020202020204" pitchFamily="34" charset="0"/>
                          <a:cs typeface="Arial" panose="020B0604020202020204" pitchFamily="34" charset="0"/>
                        </a:rPr>
                        <a:t>Limited office appointments</a:t>
                      </a:r>
                    </a:p>
                    <a:p>
                      <a:pPr algn="l" fontAlgn="t"/>
                      <a:endParaRPr lang="en-US" sz="2800" b="0" i="0" u="none" strike="noStrike" dirty="0">
                        <a:effectLst/>
                        <a:latin typeface="Arial" panose="020B0604020202020204" pitchFamily="34" charset="0"/>
                        <a:cs typeface="Arial" panose="020B0604020202020204" pitchFamily="34" charset="0"/>
                      </a:endParaRPr>
                    </a:p>
                  </a:txBody>
                  <a:tcPr marL="171450"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918711872"/>
                  </a:ext>
                </a:extLst>
              </a:tr>
              <a:tr h="406400">
                <a:tc>
                  <a:txBody>
                    <a:bodyPr/>
                    <a:lstStyle/>
                    <a:p>
                      <a:pPr algn="l" fontAlgn="t"/>
                      <a:r>
                        <a:rPr lang="en-US" sz="2800" b="0" i="0" u="none" strike="noStrike" dirty="0">
                          <a:effectLst/>
                          <a:latin typeface="Arial" panose="020B0604020202020204" pitchFamily="34" charset="0"/>
                          <a:cs typeface="Arial" panose="020B0604020202020204" pitchFamily="34" charset="0"/>
                        </a:rPr>
                        <a:t>Limited outreach to office</a:t>
                      </a:r>
                    </a:p>
                  </a:txBody>
                  <a:tcPr marL="171450"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t"/>
                      <a:r>
                        <a:rPr lang="en-US" sz="2800" b="0" i="0" u="none" strike="noStrike">
                          <a:effectLst/>
                          <a:latin typeface="Arial" panose="020B0604020202020204" pitchFamily="34" charset="0"/>
                          <a:cs typeface="Arial" panose="020B060402020202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t"/>
                      <a:r>
                        <a:rPr lang="en-US" sz="2800" b="0" i="0" u="none" strike="noStrike" dirty="0">
                          <a:effectLst/>
                          <a:latin typeface="Arial" panose="020B0604020202020204" pitchFamily="34" charset="0"/>
                          <a:cs typeface="Arial" panose="020B0604020202020204" pitchFamily="34" charset="0"/>
                        </a:rPr>
                        <a:t>Very limited outreach to office during regular hours</a:t>
                      </a:r>
                    </a:p>
                    <a:p>
                      <a:pPr algn="l" fontAlgn="t"/>
                      <a:endParaRPr lang="en-US" sz="2800" b="0" i="0" u="none" strike="noStrike" dirty="0">
                        <a:effectLst/>
                        <a:latin typeface="Arial" panose="020B0604020202020204" pitchFamily="34" charset="0"/>
                        <a:cs typeface="Arial" panose="020B0604020202020204" pitchFamily="34" charset="0"/>
                      </a:endParaRPr>
                    </a:p>
                  </a:txBody>
                  <a:tcPr marL="171450"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t"/>
                      <a:r>
                        <a:rPr lang="en-US" sz="2800" b="0" i="0" u="none" strike="noStrike">
                          <a:effectLst/>
                          <a:latin typeface="Arial" panose="020B0604020202020204" pitchFamily="34" charset="0"/>
                          <a:cs typeface="Arial" panose="020B060402020202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t"/>
                      <a:r>
                        <a:rPr lang="en-US" sz="2800" b="0" i="0" u="none" strike="noStrike">
                          <a:effectLst/>
                          <a:latin typeface="Arial" panose="020B0604020202020204" pitchFamily="34" charset="0"/>
                          <a:cs typeface="Arial" panose="020B060402020202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t"/>
                      <a:r>
                        <a:rPr lang="en-US" sz="2800" b="0" i="0" u="none" strike="noStrike">
                          <a:effectLst/>
                          <a:latin typeface="Arial" panose="020B0604020202020204" pitchFamily="34" charset="0"/>
                          <a:cs typeface="Arial" panose="020B060402020202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t"/>
                      <a:r>
                        <a:rPr lang="en-US" sz="2800" b="0" i="0" u="none" strike="noStrike">
                          <a:effectLst/>
                          <a:latin typeface="Arial" panose="020B0604020202020204" pitchFamily="34" charset="0"/>
                          <a:cs typeface="Arial" panose="020B0604020202020204" pitchFamily="34" charset="0"/>
                        </a:rPr>
                        <a:t>Outreach to office during regular hours</a:t>
                      </a:r>
                    </a:p>
                  </a:txBody>
                  <a:tcPr marL="171450"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4099809789"/>
                  </a:ext>
                </a:extLst>
              </a:tr>
              <a:tr h="215900">
                <a:tc>
                  <a:txBody>
                    <a:bodyPr/>
                    <a:lstStyle/>
                    <a:p>
                      <a:pPr algn="l" fontAlgn="t"/>
                      <a:r>
                        <a:rPr lang="en-US" sz="2800" b="1" i="1" u="none" strike="noStrike">
                          <a:effectLst/>
                          <a:latin typeface="Arial" panose="020B0604020202020204" pitchFamily="34" charset="0"/>
                          <a:cs typeface="Arial" panose="020B0604020202020204" pitchFamily="34" charset="0"/>
                        </a:rPr>
                        <a:t>Office Management</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t"/>
                      <a:r>
                        <a:rPr lang="en-US" sz="2800" b="0" i="1" u="none" strike="noStrike">
                          <a:effectLst/>
                          <a:latin typeface="Arial" panose="020B0604020202020204" pitchFamily="34" charset="0"/>
                          <a:cs typeface="Arial" panose="020B060402020202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t"/>
                      <a:r>
                        <a:rPr lang="en-US" sz="2800" b="1" i="1" u="none" strike="noStrike">
                          <a:effectLst/>
                          <a:latin typeface="Arial" panose="020B0604020202020204" pitchFamily="34" charset="0"/>
                          <a:cs typeface="Arial" panose="020B0604020202020204" pitchFamily="34" charset="0"/>
                        </a:rPr>
                        <a:t>Office Management</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t"/>
                      <a:r>
                        <a:rPr lang="en-US" sz="2800" b="0" i="1" u="none" strike="noStrike">
                          <a:effectLst/>
                          <a:latin typeface="Arial" panose="020B0604020202020204" pitchFamily="34" charset="0"/>
                          <a:cs typeface="Arial" panose="020B060402020202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t"/>
                      <a:r>
                        <a:rPr lang="en-US" sz="2800" b="1" i="1" u="none" strike="noStrike">
                          <a:effectLst/>
                          <a:latin typeface="Arial" panose="020B0604020202020204" pitchFamily="34" charset="0"/>
                          <a:cs typeface="Arial" panose="020B0604020202020204" pitchFamily="34" charset="0"/>
                        </a:rPr>
                        <a:t>Office Management</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t"/>
                      <a:r>
                        <a:rPr lang="en-US" sz="2800" b="0" i="1" u="none" strike="noStrike">
                          <a:effectLst/>
                          <a:latin typeface="Arial" panose="020B0604020202020204" pitchFamily="34" charset="0"/>
                          <a:cs typeface="Arial" panose="020B060402020202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t"/>
                      <a:r>
                        <a:rPr lang="en-US" sz="2800" b="1" i="1" u="none" strike="noStrike">
                          <a:effectLst/>
                          <a:latin typeface="Arial" panose="020B0604020202020204" pitchFamily="34" charset="0"/>
                          <a:cs typeface="Arial" panose="020B0604020202020204" pitchFamily="34" charset="0"/>
                        </a:rPr>
                        <a:t>Office Management</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715763223"/>
                  </a:ext>
                </a:extLst>
              </a:tr>
              <a:tr h="406400">
                <a:tc>
                  <a:txBody>
                    <a:bodyPr/>
                    <a:lstStyle/>
                    <a:p>
                      <a:pPr algn="l" fontAlgn="t"/>
                      <a:r>
                        <a:rPr lang="en-US" sz="2800" b="0" i="0" u="none" strike="noStrike" dirty="0">
                          <a:effectLst/>
                          <a:latin typeface="Arial" panose="020B0604020202020204" pitchFamily="34" charset="0"/>
                          <a:cs typeface="Arial" panose="020B0604020202020204" pitchFamily="34" charset="0"/>
                        </a:rPr>
                        <a:t>Infrequent </a:t>
                      </a:r>
                      <a:r>
                        <a:rPr lang="en-US" sz="2800" b="0" i="0" u="none" strike="noStrike" dirty="0" err="1">
                          <a:effectLst/>
                          <a:latin typeface="Arial" panose="020B0604020202020204" pitchFamily="34" charset="0"/>
                          <a:cs typeface="Arial" panose="020B0604020202020204" pitchFamily="34" charset="0"/>
                        </a:rPr>
                        <a:t>offIce</a:t>
                      </a:r>
                      <a:r>
                        <a:rPr lang="en-US" sz="2800" b="0" i="0" u="none" strike="noStrike" dirty="0">
                          <a:effectLst/>
                          <a:latin typeface="Arial" panose="020B0604020202020204" pitchFamily="34" charset="0"/>
                          <a:cs typeface="Arial" panose="020B0604020202020204" pitchFamily="34" charset="0"/>
                        </a:rPr>
                        <a:t> follow-up on tests &amp; prescriptions</a:t>
                      </a:r>
                    </a:p>
                  </a:txBody>
                  <a:tcPr marL="171450"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t"/>
                      <a:r>
                        <a:rPr lang="en-US" sz="2800" b="0" i="0" u="none" strike="noStrike">
                          <a:effectLst/>
                          <a:latin typeface="Arial" panose="020B0604020202020204" pitchFamily="34" charset="0"/>
                          <a:cs typeface="Arial" panose="020B060402020202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t"/>
                      <a:r>
                        <a:rPr lang="en-US" sz="2800" b="0" i="0" u="none" strike="noStrike">
                          <a:effectLst/>
                          <a:latin typeface="Arial" panose="020B0604020202020204" pitchFamily="34" charset="0"/>
                          <a:cs typeface="Arial" panose="020B0604020202020204" pitchFamily="34" charset="0"/>
                        </a:rPr>
                        <a:t>Similar to another group</a:t>
                      </a:r>
                    </a:p>
                  </a:txBody>
                  <a:tcPr marL="171450"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t"/>
                      <a:r>
                        <a:rPr lang="en-US" sz="2800" b="0" i="0" u="none" strike="noStrike">
                          <a:effectLst/>
                          <a:latin typeface="Arial" panose="020B0604020202020204" pitchFamily="34" charset="0"/>
                          <a:cs typeface="Arial" panose="020B060402020202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t"/>
                      <a:r>
                        <a:rPr lang="en-US" sz="2800" b="0" i="0" u="none" strike="noStrike">
                          <a:effectLst/>
                          <a:latin typeface="Arial" panose="020B0604020202020204" pitchFamily="34" charset="0"/>
                          <a:cs typeface="Arial" panose="020B0604020202020204" pitchFamily="34" charset="0"/>
                        </a:rPr>
                        <a:t>Similar to another group</a:t>
                      </a:r>
                    </a:p>
                  </a:txBody>
                  <a:tcPr marL="171450"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t"/>
                      <a:r>
                        <a:rPr lang="en-US" sz="2800" b="0" i="0" u="none" strike="noStrike">
                          <a:effectLst/>
                          <a:latin typeface="Arial" panose="020B0604020202020204" pitchFamily="34" charset="0"/>
                          <a:cs typeface="Arial" panose="020B0604020202020204" pitchFamily="34" charset="0"/>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t"/>
                      <a:r>
                        <a:rPr lang="en-US" sz="2800" b="0" i="0" u="none" strike="noStrike" dirty="0">
                          <a:effectLst/>
                          <a:latin typeface="Arial" panose="020B0604020202020204" pitchFamily="34" charset="0"/>
                          <a:cs typeface="Arial" panose="020B0604020202020204" pitchFamily="34" charset="0"/>
                        </a:rPr>
                        <a:t>Timely responses to most requests</a:t>
                      </a:r>
                    </a:p>
                  </a:txBody>
                  <a:tcPr marL="171450"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0873739"/>
                  </a:ext>
                </a:extLst>
              </a:tr>
            </a:tbl>
          </a:graphicData>
        </a:graphic>
      </p:graphicFrame>
    </p:spTree>
    <p:extLst>
      <p:ext uri="{BB962C8B-B14F-4D97-AF65-F5344CB8AC3E}">
        <p14:creationId xmlns:p14="http://schemas.microsoft.com/office/powerpoint/2010/main" val="253358865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5B01FDCE-FAE0-8144-BF5A-4EA3100636E7}"/>
              </a:ext>
            </a:extLst>
          </p:cNvPr>
          <p:cNvSpPr/>
          <p:nvPr/>
        </p:nvSpPr>
        <p:spPr>
          <a:xfrm>
            <a:off x="128238" y="135563"/>
            <a:ext cx="37206936" cy="3052346"/>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7000" b="1" dirty="0"/>
              <a:t>Cluster’s Descriptive Data (Age &amp; Race Distributions)</a:t>
            </a:r>
          </a:p>
        </p:txBody>
      </p:sp>
      <p:sp>
        <p:nvSpPr>
          <p:cNvPr id="35" name="Rectangle 34"/>
          <p:cNvSpPr/>
          <p:nvPr/>
        </p:nvSpPr>
        <p:spPr>
          <a:xfrm>
            <a:off x="119921" y="104931"/>
            <a:ext cx="37205587" cy="20821338"/>
          </a:xfrm>
          <a:prstGeom prst="rect">
            <a:avLst/>
          </a:prstGeom>
          <a:noFill/>
          <a:ln w="254000">
            <a:solidFill>
              <a:srgbClr val="000000"/>
            </a:solidFill>
            <a:miter lim="800000"/>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Action Button: Home 30">
            <a:hlinkClick r:id="" action="ppaction://hlinkshowjump?jump=firstslide" highlightClick="1"/>
          </p:cNvPr>
          <p:cNvSpPr/>
          <p:nvPr/>
        </p:nvSpPr>
        <p:spPr>
          <a:xfrm>
            <a:off x="35664401" y="385574"/>
            <a:ext cx="1371602" cy="1371601"/>
          </a:xfrm>
          <a:prstGeom prst="actionButtonHome">
            <a:avLst/>
          </a:prstGeom>
          <a:solidFill>
            <a:sysClr val="windowText" lastClr="000000"/>
          </a:solidFill>
          <a:ln w="12700" cap="flat" cmpd="sng" algn="ctr">
            <a:solidFill>
              <a:sysClr val="window" lastClr="FFFFFF"/>
            </a:solidFill>
            <a:prstDash val="solid"/>
          </a:ln>
          <a:effectLst/>
        </p:spPr>
        <p:txBody>
          <a:bodyPr rot="0" spcFirstLastPara="0" vertOverflow="overflow" horzOverflow="overflow" vert="horz" wrap="square" lIns="280805" tIns="140401" rIns="280805" bIns="140401" numCol="1" spcCol="0" rtlCol="0" fromWordArt="0" anchor="ctr" anchorCtr="0" forceAA="0" compatLnSpc="1">
            <a:prstTxWarp prst="textNoShape">
              <a:avLst/>
            </a:prstTxWarp>
            <a:noAutofit/>
          </a:bodyPr>
          <a:lstStyle/>
          <a:p>
            <a:pPr algn="ctr" defTabSz="1404253">
              <a:defRPr/>
            </a:pPr>
            <a:endParaRPr lang="en-US" sz="16800" kern="0">
              <a:solidFill>
                <a:prstClr val="white"/>
              </a:solidFill>
              <a:latin typeface="Trebuchet MS" panose="020B0603020202020204"/>
            </a:endParaRPr>
          </a:p>
        </p:txBody>
      </p:sp>
      <p:grpSp>
        <p:nvGrpSpPr>
          <p:cNvPr id="6" name="Group 5">
            <a:extLst>
              <a:ext uri="{FF2B5EF4-FFF2-40B4-BE49-F238E27FC236}">
                <a16:creationId xmlns:a16="http://schemas.microsoft.com/office/drawing/2014/main" id="{4BF06BD4-2974-D346-B29C-48B32A8E84E0}"/>
              </a:ext>
            </a:extLst>
          </p:cNvPr>
          <p:cNvGrpSpPr/>
          <p:nvPr/>
        </p:nvGrpSpPr>
        <p:grpSpPr>
          <a:xfrm>
            <a:off x="1392178" y="3218541"/>
            <a:ext cx="19276165" cy="17115469"/>
            <a:chOff x="9505664" y="3262588"/>
            <a:chExt cx="17010743" cy="15300947"/>
          </a:xfrm>
        </p:grpSpPr>
        <p:pic>
          <p:nvPicPr>
            <p:cNvPr id="3" name="Picture 2">
              <a:extLst>
                <a:ext uri="{FF2B5EF4-FFF2-40B4-BE49-F238E27FC236}">
                  <a16:creationId xmlns:a16="http://schemas.microsoft.com/office/drawing/2014/main" id="{1F3FF81E-437B-3940-A277-AEC4F49D8993}"/>
                </a:ext>
              </a:extLst>
            </p:cNvPr>
            <p:cNvPicPr>
              <a:picLocks noChangeAspect="1"/>
            </p:cNvPicPr>
            <p:nvPr/>
          </p:nvPicPr>
          <p:blipFill rotWithShape="1">
            <a:blip r:embed="rId3">
              <a:extLst>
                <a:ext uri="{28A0092B-C50C-407E-A947-70E740481C1C}">
                  <a14:useLocalDpi xmlns:a14="http://schemas.microsoft.com/office/drawing/2010/main"/>
                </a:ext>
              </a:extLst>
            </a:blip>
            <a:srcRect r="26873"/>
            <a:stretch/>
          </p:blipFill>
          <p:spPr>
            <a:xfrm>
              <a:off x="9505664" y="12214567"/>
              <a:ext cx="8514885" cy="6348968"/>
            </a:xfrm>
            <a:prstGeom prst="rect">
              <a:avLst/>
            </a:prstGeom>
          </p:spPr>
        </p:pic>
        <p:pic>
          <p:nvPicPr>
            <p:cNvPr id="4" name="Picture 3">
              <a:extLst>
                <a:ext uri="{FF2B5EF4-FFF2-40B4-BE49-F238E27FC236}">
                  <a16:creationId xmlns:a16="http://schemas.microsoft.com/office/drawing/2014/main" id="{C9D75C6A-0B30-244F-8100-1787961DEDAA}"/>
                </a:ext>
              </a:extLst>
            </p:cNvPr>
            <p:cNvPicPr>
              <a:picLocks noChangeAspect="1"/>
            </p:cNvPicPr>
            <p:nvPr/>
          </p:nvPicPr>
          <p:blipFill rotWithShape="1">
            <a:blip r:embed="rId4">
              <a:extLst>
                <a:ext uri="{28A0092B-C50C-407E-A947-70E740481C1C}">
                  <a14:useLocalDpi xmlns:a14="http://schemas.microsoft.com/office/drawing/2010/main"/>
                </a:ext>
              </a:extLst>
            </a:blip>
            <a:srcRect r="35317"/>
            <a:stretch/>
          </p:blipFill>
          <p:spPr>
            <a:xfrm>
              <a:off x="17977006" y="12214567"/>
              <a:ext cx="8514885" cy="6348968"/>
            </a:xfrm>
            <a:prstGeom prst="rect">
              <a:avLst/>
            </a:prstGeom>
          </p:spPr>
        </p:pic>
        <p:pic>
          <p:nvPicPr>
            <p:cNvPr id="5" name="Picture 4">
              <a:extLst>
                <a:ext uri="{FF2B5EF4-FFF2-40B4-BE49-F238E27FC236}">
                  <a16:creationId xmlns:a16="http://schemas.microsoft.com/office/drawing/2014/main" id="{559B0C9F-8FFB-1A45-9D80-5BAFEC01A4B7}"/>
                </a:ext>
              </a:extLst>
            </p:cNvPr>
            <p:cNvPicPr>
              <a:picLocks noChangeAspect="1"/>
            </p:cNvPicPr>
            <p:nvPr/>
          </p:nvPicPr>
          <p:blipFill>
            <a:blip r:embed="rId5"/>
            <a:stretch>
              <a:fillRect/>
            </a:stretch>
          </p:blipFill>
          <p:spPr>
            <a:xfrm>
              <a:off x="9549207" y="3262588"/>
              <a:ext cx="16967200" cy="8877300"/>
            </a:xfrm>
            <a:prstGeom prst="rect">
              <a:avLst/>
            </a:prstGeom>
          </p:spPr>
        </p:pic>
      </p:grpSp>
      <p:sp>
        <p:nvSpPr>
          <p:cNvPr id="32" name="Text Box 141">
            <a:extLst>
              <a:ext uri="{FF2B5EF4-FFF2-40B4-BE49-F238E27FC236}">
                <a16:creationId xmlns:a16="http://schemas.microsoft.com/office/drawing/2014/main" id="{9760E1FE-0736-3848-BA9C-23505C42A3A6}"/>
              </a:ext>
            </a:extLst>
          </p:cNvPr>
          <p:cNvSpPr txBox="1">
            <a:spLocks noChangeArrowheads="1"/>
          </p:cNvSpPr>
          <p:nvPr/>
        </p:nvSpPr>
        <p:spPr bwMode="auto">
          <a:xfrm>
            <a:off x="21989942" y="3753572"/>
            <a:ext cx="13030342" cy="9716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139321" tIns="69659" rIns="139321" bIns="69659">
            <a:spAutoFit/>
          </a:bodyPr>
          <a:lstStyle>
            <a:lvl1pPr defTabSz="339725" eaLnBrk="0" hangingPunct="0">
              <a:defRPr sz="300">
                <a:solidFill>
                  <a:schemeClr val="tx1"/>
                </a:solidFill>
                <a:latin typeface="Arial" charset="0"/>
                <a:ea typeface="ＭＳ Ｐゴシック" charset="0"/>
                <a:cs typeface="ＭＳ Ｐゴシック" charset="0"/>
              </a:defRPr>
            </a:lvl1pPr>
            <a:lvl2pPr marL="742950" indent="-285750" defTabSz="339725" eaLnBrk="0" hangingPunct="0">
              <a:defRPr sz="300">
                <a:solidFill>
                  <a:schemeClr val="tx1"/>
                </a:solidFill>
                <a:latin typeface="Arial" charset="0"/>
                <a:ea typeface="ＭＳ Ｐゴシック" charset="0"/>
              </a:defRPr>
            </a:lvl2pPr>
            <a:lvl3pPr marL="1143000" indent="-228600" defTabSz="339725" eaLnBrk="0" hangingPunct="0">
              <a:defRPr sz="300">
                <a:solidFill>
                  <a:schemeClr val="tx1"/>
                </a:solidFill>
                <a:latin typeface="Arial" charset="0"/>
                <a:ea typeface="ＭＳ Ｐゴシック" charset="0"/>
              </a:defRPr>
            </a:lvl3pPr>
            <a:lvl4pPr marL="1600200" indent="-228600" defTabSz="339725" eaLnBrk="0" hangingPunct="0">
              <a:defRPr sz="300">
                <a:solidFill>
                  <a:schemeClr val="tx1"/>
                </a:solidFill>
                <a:latin typeface="Arial" charset="0"/>
                <a:ea typeface="ＭＳ Ｐゴシック" charset="0"/>
              </a:defRPr>
            </a:lvl4pPr>
            <a:lvl5pPr marL="2057400" indent="-228600" defTabSz="339725" eaLnBrk="0" hangingPunct="0">
              <a:defRPr sz="300">
                <a:solidFill>
                  <a:schemeClr val="tx1"/>
                </a:solidFill>
                <a:latin typeface="Arial" charset="0"/>
                <a:ea typeface="ＭＳ Ｐゴシック" charset="0"/>
              </a:defRPr>
            </a:lvl5pPr>
            <a:lvl6pPr marL="2514600" indent="-228600" defTabSz="339725" eaLnBrk="0" fontAlgn="base" hangingPunct="0">
              <a:spcBef>
                <a:spcPct val="0"/>
              </a:spcBef>
              <a:spcAft>
                <a:spcPct val="0"/>
              </a:spcAft>
              <a:defRPr sz="300">
                <a:solidFill>
                  <a:schemeClr val="tx1"/>
                </a:solidFill>
                <a:latin typeface="Arial" charset="0"/>
                <a:ea typeface="ＭＳ Ｐゴシック" charset="0"/>
              </a:defRPr>
            </a:lvl6pPr>
            <a:lvl7pPr marL="2971800" indent="-228600" defTabSz="339725" eaLnBrk="0" fontAlgn="base" hangingPunct="0">
              <a:spcBef>
                <a:spcPct val="0"/>
              </a:spcBef>
              <a:spcAft>
                <a:spcPct val="0"/>
              </a:spcAft>
              <a:defRPr sz="300">
                <a:solidFill>
                  <a:schemeClr val="tx1"/>
                </a:solidFill>
                <a:latin typeface="Arial" charset="0"/>
                <a:ea typeface="ＭＳ Ｐゴシック" charset="0"/>
              </a:defRPr>
            </a:lvl7pPr>
            <a:lvl8pPr marL="3429000" indent="-228600" defTabSz="339725" eaLnBrk="0" fontAlgn="base" hangingPunct="0">
              <a:spcBef>
                <a:spcPct val="0"/>
              </a:spcBef>
              <a:spcAft>
                <a:spcPct val="0"/>
              </a:spcAft>
              <a:defRPr sz="300">
                <a:solidFill>
                  <a:schemeClr val="tx1"/>
                </a:solidFill>
                <a:latin typeface="Arial" charset="0"/>
                <a:ea typeface="ＭＳ Ｐゴシック" charset="0"/>
              </a:defRPr>
            </a:lvl8pPr>
            <a:lvl9pPr marL="3886200" indent="-228600" defTabSz="339725" eaLnBrk="0" fontAlgn="base" hangingPunct="0">
              <a:spcBef>
                <a:spcPct val="0"/>
              </a:spcBef>
              <a:spcAft>
                <a:spcPct val="0"/>
              </a:spcAft>
              <a:defRPr sz="300">
                <a:solidFill>
                  <a:schemeClr val="tx1"/>
                </a:solidFill>
                <a:latin typeface="Arial" charset="0"/>
                <a:ea typeface="ＭＳ Ｐゴシック" charset="0"/>
              </a:defRPr>
            </a:lvl9pPr>
          </a:lstStyle>
          <a:p>
            <a:pPr algn="ctr" eaLnBrk="1" hangingPunct="1"/>
            <a:r>
              <a:rPr lang="en-US" sz="5400" b="1" dirty="0"/>
              <a:t>Recommendation for Future Analysis</a:t>
            </a:r>
          </a:p>
        </p:txBody>
      </p:sp>
      <p:sp>
        <p:nvSpPr>
          <p:cNvPr id="33" name="Text Box 37">
            <a:extLst>
              <a:ext uri="{FF2B5EF4-FFF2-40B4-BE49-F238E27FC236}">
                <a16:creationId xmlns:a16="http://schemas.microsoft.com/office/drawing/2014/main" id="{2D52CD25-F85A-9B42-BC6E-D99195825B0E}"/>
              </a:ext>
            </a:extLst>
          </p:cNvPr>
          <p:cNvSpPr txBox="1">
            <a:spLocks noChangeArrowheads="1"/>
          </p:cNvSpPr>
          <p:nvPr/>
        </p:nvSpPr>
        <p:spPr bwMode="auto">
          <a:xfrm>
            <a:off x="20909532" y="5054148"/>
            <a:ext cx="16126471" cy="424949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139321" tIns="69659" rIns="139321" bIns="69659">
            <a:spAutoFit/>
          </a:bodyPr>
          <a:lstStyle>
            <a:lvl1pPr defTabSz="339725" eaLnBrk="0" hangingPunct="0">
              <a:defRPr sz="300">
                <a:solidFill>
                  <a:schemeClr val="tx1"/>
                </a:solidFill>
                <a:latin typeface="Arial" charset="0"/>
                <a:ea typeface="ＭＳ Ｐゴシック" charset="0"/>
                <a:cs typeface="ＭＳ Ｐゴシック" charset="0"/>
              </a:defRPr>
            </a:lvl1pPr>
            <a:lvl2pPr marL="742950" indent="-285750" defTabSz="339725" eaLnBrk="0" hangingPunct="0">
              <a:defRPr sz="300">
                <a:solidFill>
                  <a:schemeClr val="tx1"/>
                </a:solidFill>
                <a:latin typeface="Arial" charset="0"/>
                <a:ea typeface="ＭＳ Ｐゴシック" charset="0"/>
              </a:defRPr>
            </a:lvl2pPr>
            <a:lvl3pPr marL="1143000" indent="-228600" defTabSz="339725" eaLnBrk="0" hangingPunct="0">
              <a:defRPr sz="300">
                <a:solidFill>
                  <a:schemeClr val="tx1"/>
                </a:solidFill>
                <a:latin typeface="Arial" charset="0"/>
                <a:ea typeface="ＭＳ Ｐゴシック" charset="0"/>
              </a:defRPr>
            </a:lvl3pPr>
            <a:lvl4pPr marL="1600200" indent="-228600" defTabSz="339725" eaLnBrk="0" hangingPunct="0">
              <a:defRPr sz="300">
                <a:solidFill>
                  <a:schemeClr val="tx1"/>
                </a:solidFill>
                <a:latin typeface="Arial" charset="0"/>
                <a:ea typeface="ＭＳ Ｐゴシック" charset="0"/>
              </a:defRPr>
            </a:lvl4pPr>
            <a:lvl5pPr marL="2057400" indent="-228600" defTabSz="339725" eaLnBrk="0" hangingPunct="0">
              <a:defRPr sz="300">
                <a:solidFill>
                  <a:schemeClr val="tx1"/>
                </a:solidFill>
                <a:latin typeface="Arial" charset="0"/>
                <a:ea typeface="ＭＳ Ｐゴシック" charset="0"/>
              </a:defRPr>
            </a:lvl5pPr>
            <a:lvl6pPr marL="2514600" indent="-228600" defTabSz="339725" eaLnBrk="0" fontAlgn="base" hangingPunct="0">
              <a:spcBef>
                <a:spcPct val="0"/>
              </a:spcBef>
              <a:spcAft>
                <a:spcPct val="0"/>
              </a:spcAft>
              <a:defRPr sz="300">
                <a:solidFill>
                  <a:schemeClr val="tx1"/>
                </a:solidFill>
                <a:latin typeface="Arial" charset="0"/>
                <a:ea typeface="ＭＳ Ｐゴシック" charset="0"/>
              </a:defRPr>
            </a:lvl6pPr>
            <a:lvl7pPr marL="2971800" indent="-228600" defTabSz="339725" eaLnBrk="0" fontAlgn="base" hangingPunct="0">
              <a:spcBef>
                <a:spcPct val="0"/>
              </a:spcBef>
              <a:spcAft>
                <a:spcPct val="0"/>
              </a:spcAft>
              <a:defRPr sz="300">
                <a:solidFill>
                  <a:schemeClr val="tx1"/>
                </a:solidFill>
                <a:latin typeface="Arial" charset="0"/>
                <a:ea typeface="ＭＳ Ｐゴシック" charset="0"/>
              </a:defRPr>
            </a:lvl7pPr>
            <a:lvl8pPr marL="3429000" indent="-228600" defTabSz="339725" eaLnBrk="0" fontAlgn="base" hangingPunct="0">
              <a:spcBef>
                <a:spcPct val="0"/>
              </a:spcBef>
              <a:spcAft>
                <a:spcPct val="0"/>
              </a:spcAft>
              <a:defRPr sz="300">
                <a:solidFill>
                  <a:schemeClr val="tx1"/>
                </a:solidFill>
                <a:latin typeface="Arial" charset="0"/>
                <a:ea typeface="ＭＳ Ｐゴシック" charset="0"/>
              </a:defRPr>
            </a:lvl8pPr>
            <a:lvl9pPr marL="3886200" indent="-228600" defTabSz="339725" eaLnBrk="0" fontAlgn="base" hangingPunct="0">
              <a:spcBef>
                <a:spcPct val="0"/>
              </a:spcBef>
              <a:spcAft>
                <a:spcPct val="0"/>
              </a:spcAft>
              <a:defRPr sz="300">
                <a:solidFill>
                  <a:schemeClr val="tx1"/>
                </a:solidFill>
                <a:latin typeface="Arial" charset="0"/>
                <a:ea typeface="ＭＳ Ｐゴシック" charset="0"/>
              </a:defRPr>
            </a:lvl9pPr>
          </a:lstStyle>
          <a:p>
            <a:pPr marL="457200" indent="-457200">
              <a:spcAft>
                <a:spcPts val="600"/>
              </a:spcAft>
              <a:buFont typeface="Arial"/>
              <a:buChar char="•"/>
            </a:pPr>
            <a:r>
              <a:rPr lang="en-US" sz="3600" dirty="0">
                <a:solidFill>
                  <a:srgbClr val="000000"/>
                </a:solidFill>
              </a:rPr>
              <a:t>Researchers recommend additional analysis on differences of age and race distributions between clusters.</a:t>
            </a:r>
          </a:p>
          <a:p>
            <a:pPr marL="457200" indent="-457200">
              <a:spcAft>
                <a:spcPts val="600"/>
              </a:spcAft>
              <a:buFont typeface="Arial"/>
              <a:buChar char="•"/>
            </a:pPr>
            <a:r>
              <a:rPr lang="en-US" sz="3600" dirty="0">
                <a:solidFill>
                  <a:srgbClr val="000000"/>
                </a:solidFill>
              </a:rPr>
              <a:t>These analysis would build on prior research related to disparities in patient experiences based on demographics</a:t>
            </a:r>
            <a:endParaRPr lang="en-US" sz="3600" dirty="0"/>
          </a:p>
          <a:p>
            <a:pPr lvl="1"/>
            <a:endParaRPr lang="en-US" sz="3600" dirty="0"/>
          </a:p>
          <a:p>
            <a:pPr marL="457200" indent="-457200">
              <a:spcAft>
                <a:spcPts val="600"/>
              </a:spcAft>
              <a:buFont typeface="Arial"/>
              <a:buChar char="•"/>
            </a:pPr>
            <a:endParaRPr lang="en-US" sz="3600" dirty="0">
              <a:solidFill>
                <a:srgbClr val="000000"/>
              </a:solidFill>
            </a:endParaRPr>
          </a:p>
          <a:p>
            <a:pPr marL="1200150" lvl="1" indent="-457200">
              <a:spcAft>
                <a:spcPts val="600"/>
              </a:spcAft>
              <a:buFont typeface="Arial"/>
              <a:buChar char="•"/>
            </a:pPr>
            <a:endParaRPr lang="en-US" sz="3600" dirty="0">
              <a:solidFill>
                <a:srgbClr val="000000"/>
              </a:solidFill>
            </a:endParaRPr>
          </a:p>
        </p:txBody>
      </p:sp>
    </p:spTree>
    <p:extLst>
      <p:ext uri="{BB962C8B-B14F-4D97-AF65-F5344CB8AC3E}">
        <p14:creationId xmlns:p14="http://schemas.microsoft.com/office/powerpoint/2010/main" val="101545266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788403FD-0FEC-714C-894F-6626C8C445BC}"/>
              </a:ext>
            </a:extLst>
          </p:cNvPr>
          <p:cNvSpPr/>
          <p:nvPr/>
        </p:nvSpPr>
        <p:spPr>
          <a:xfrm>
            <a:off x="256477" y="369483"/>
            <a:ext cx="37206936" cy="3052346"/>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7000" b="1" dirty="0"/>
              <a:t>Comparing Clusters by Overall Ratings (Provider, Health &amp; Mental Health)</a:t>
            </a:r>
          </a:p>
        </p:txBody>
      </p:sp>
      <p:sp>
        <p:nvSpPr>
          <p:cNvPr id="10" name="Action Button: Home 9">
            <a:hlinkClick r:id="" action="ppaction://hlinkshowjump?jump=firstslide" highlightClick="1"/>
          </p:cNvPr>
          <p:cNvSpPr/>
          <p:nvPr/>
        </p:nvSpPr>
        <p:spPr>
          <a:xfrm>
            <a:off x="35680331" y="369483"/>
            <a:ext cx="1371602" cy="1371601"/>
          </a:xfrm>
          <a:prstGeom prst="actionButtonHome">
            <a:avLst/>
          </a:prstGeom>
          <a:solidFill>
            <a:sysClr val="windowText" lastClr="000000"/>
          </a:solidFill>
          <a:ln w="12700" cap="flat" cmpd="sng" algn="ctr">
            <a:solidFill>
              <a:sysClr val="window" lastClr="FFFFFF"/>
            </a:solidFill>
            <a:prstDash val="solid"/>
          </a:ln>
          <a:effectLst/>
        </p:spPr>
        <p:txBody>
          <a:bodyPr rot="0" spcFirstLastPara="0" vertOverflow="overflow" horzOverflow="overflow" vert="horz" wrap="square" lIns="280805" tIns="140401" rIns="280805" bIns="140401" numCol="1" spcCol="0" rtlCol="0" fromWordArt="0" anchor="ctr" anchorCtr="0" forceAA="0" compatLnSpc="1">
            <a:prstTxWarp prst="textNoShape">
              <a:avLst/>
            </a:prstTxWarp>
            <a:noAutofit/>
          </a:bodyPr>
          <a:lstStyle/>
          <a:p>
            <a:pPr algn="ctr" defTabSz="1404253">
              <a:defRPr/>
            </a:pPr>
            <a:endParaRPr lang="en-US" sz="16800" kern="0">
              <a:solidFill>
                <a:prstClr val="white"/>
              </a:solidFill>
              <a:latin typeface="Trebuchet MS" panose="020B0603020202020204"/>
            </a:endParaRPr>
          </a:p>
        </p:txBody>
      </p:sp>
      <p:sp>
        <p:nvSpPr>
          <p:cNvPr id="11" name="Rectangle 10"/>
          <p:cNvSpPr/>
          <p:nvPr/>
        </p:nvSpPr>
        <p:spPr>
          <a:xfrm>
            <a:off x="119921" y="104931"/>
            <a:ext cx="37205587" cy="20821338"/>
          </a:xfrm>
          <a:prstGeom prst="rect">
            <a:avLst/>
          </a:prstGeom>
          <a:noFill/>
          <a:ln w="254000">
            <a:solidFill>
              <a:srgbClr val="000000"/>
            </a:solidFill>
            <a:miter lim="800000"/>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 Box 141">
            <a:extLst>
              <a:ext uri="{FF2B5EF4-FFF2-40B4-BE49-F238E27FC236}">
                <a16:creationId xmlns:a16="http://schemas.microsoft.com/office/drawing/2014/main" id="{23C7AA1C-25FA-3B4C-8EF2-D93D41001464}"/>
              </a:ext>
            </a:extLst>
          </p:cNvPr>
          <p:cNvSpPr txBox="1">
            <a:spLocks noChangeArrowheads="1"/>
          </p:cNvSpPr>
          <p:nvPr/>
        </p:nvSpPr>
        <p:spPr bwMode="auto">
          <a:xfrm>
            <a:off x="5780173" y="3450610"/>
            <a:ext cx="6791103" cy="9716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139321" tIns="69659" rIns="139321" bIns="69659">
            <a:spAutoFit/>
          </a:bodyPr>
          <a:lstStyle>
            <a:lvl1pPr defTabSz="339725" eaLnBrk="0" hangingPunct="0">
              <a:defRPr sz="300">
                <a:solidFill>
                  <a:schemeClr val="tx1"/>
                </a:solidFill>
                <a:latin typeface="Arial" charset="0"/>
                <a:ea typeface="ＭＳ Ｐゴシック" charset="0"/>
                <a:cs typeface="ＭＳ Ｐゴシック" charset="0"/>
              </a:defRPr>
            </a:lvl1pPr>
            <a:lvl2pPr marL="742950" indent="-285750" defTabSz="339725" eaLnBrk="0" hangingPunct="0">
              <a:defRPr sz="300">
                <a:solidFill>
                  <a:schemeClr val="tx1"/>
                </a:solidFill>
                <a:latin typeface="Arial" charset="0"/>
                <a:ea typeface="ＭＳ Ｐゴシック" charset="0"/>
              </a:defRPr>
            </a:lvl2pPr>
            <a:lvl3pPr marL="1143000" indent="-228600" defTabSz="339725" eaLnBrk="0" hangingPunct="0">
              <a:defRPr sz="300">
                <a:solidFill>
                  <a:schemeClr val="tx1"/>
                </a:solidFill>
                <a:latin typeface="Arial" charset="0"/>
                <a:ea typeface="ＭＳ Ｐゴシック" charset="0"/>
              </a:defRPr>
            </a:lvl3pPr>
            <a:lvl4pPr marL="1600200" indent="-228600" defTabSz="339725" eaLnBrk="0" hangingPunct="0">
              <a:defRPr sz="300">
                <a:solidFill>
                  <a:schemeClr val="tx1"/>
                </a:solidFill>
                <a:latin typeface="Arial" charset="0"/>
                <a:ea typeface="ＭＳ Ｐゴシック" charset="0"/>
              </a:defRPr>
            </a:lvl4pPr>
            <a:lvl5pPr marL="2057400" indent="-228600" defTabSz="339725" eaLnBrk="0" hangingPunct="0">
              <a:defRPr sz="300">
                <a:solidFill>
                  <a:schemeClr val="tx1"/>
                </a:solidFill>
                <a:latin typeface="Arial" charset="0"/>
                <a:ea typeface="ＭＳ Ｐゴシック" charset="0"/>
              </a:defRPr>
            </a:lvl5pPr>
            <a:lvl6pPr marL="2514600" indent="-228600" defTabSz="339725" eaLnBrk="0" fontAlgn="base" hangingPunct="0">
              <a:spcBef>
                <a:spcPct val="0"/>
              </a:spcBef>
              <a:spcAft>
                <a:spcPct val="0"/>
              </a:spcAft>
              <a:defRPr sz="300">
                <a:solidFill>
                  <a:schemeClr val="tx1"/>
                </a:solidFill>
                <a:latin typeface="Arial" charset="0"/>
                <a:ea typeface="ＭＳ Ｐゴシック" charset="0"/>
              </a:defRPr>
            </a:lvl6pPr>
            <a:lvl7pPr marL="2971800" indent="-228600" defTabSz="339725" eaLnBrk="0" fontAlgn="base" hangingPunct="0">
              <a:spcBef>
                <a:spcPct val="0"/>
              </a:spcBef>
              <a:spcAft>
                <a:spcPct val="0"/>
              </a:spcAft>
              <a:defRPr sz="300">
                <a:solidFill>
                  <a:schemeClr val="tx1"/>
                </a:solidFill>
                <a:latin typeface="Arial" charset="0"/>
                <a:ea typeface="ＭＳ Ｐゴシック" charset="0"/>
              </a:defRPr>
            </a:lvl7pPr>
            <a:lvl8pPr marL="3429000" indent="-228600" defTabSz="339725" eaLnBrk="0" fontAlgn="base" hangingPunct="0">
              <a:spcBef>
                <a:spcPct val="0"/>
              </a:spcBef>
              <a:spcAft>
                <a:spcPct val="0"/>
              </a:spcAft>
              <a:defRPr sz="300">
                <a:solidFill>
                  <a:schemeClr val="tx1"/>
                </a:solidFill>
                <a:latin typeface="Arial" charset="0"/>
                <a:ea typeface="ＭＳ Ｐゴシック" charset="0"/>
              </a:defRPr>
            </a:lvl8pPr>
            <a:lvl9pPr marL="3886200" indent="-228600" defTabSz="339725" eaLnBrk="0" fontAlgn="base" hangingPunct="0">
              <a:spcBef>
                <a:spcPct val="0"/>
              </a:spcBef>
              <a:spcAft>
                <a:spcPct val="0"/>
              </a:spcAft>
              <a:defRPr sz="300">
                <a:solidFill>
                  <a:schemeClr val="tx1"/>
                </a:solidFill>
                <a:latin typeface="Arial" charset="0"/>
                <a:ea typeface="ＭＳ Ｐゴシック" charset="0"/>
              </a:defRPr>
            </a:lvl9pPr>
          </a:lstStyle>
          <a:p>
            <a:pPr algn="ctr" eaLnBrk="1" hangingPunct="1"/>
            <a:r>
              <a:rPr lang="en-US" sz="5400" b="1" dirty="0"/>
              <a:t>Key Findings</a:t>
            </a:r>
          </a:p>
        </p:txBody>
      </p:sp>
      <p:sp>
        <p:nvSpPr>
          <p:cNvPr id="13" name="Text Box 37">
            <a:extLst>
              <a:ext uri="{FF2B5EF4-FFF2-40B4-BE49-F238E27FC236}">
                <a16:creationId xmlns:a16="http://schemas.microsoft.com/office/drawing/2014/main" id="{9EEBAF0C-E75A-B542-98EE-099CD6FF97A7}"/>
              </a:ext>
            </a:extLst>
          </p:cNvPr>
          <p:cNvSpPr txBox="1">
            <a:spLocks noChangeArrowheads="1"/>
          </p:cNvSpPr>
          <p:nvPr/>
        </p:nvSpPr>
        <p:spPr bwMode="auto">
          <a:xfrm>
            <a:off x="780109" y="4422285"/>
            <a:ext cx="20518865" cy="1032808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139321" tIns="69659" rIns="139321" bIns="69659">
            <a:spAutoFit/>
          </a:bodyPr>
          <a:lstStyle>
            <a:lvl1pPr defTabSz="339725" eaLnBrk="0" hangingPunct="0">
              <a:defRPr sz="300">
                <a:solidFill>
                  <a:schemeClr val="tx1"/>
                </a:solidFill>
                <a:latin typeface="Arial" charset="0"/>
                <a:ea typeface="ＭＳ Ｐゴシック" charset="0"/>
                <a:cs typeface="ＭＳ Ｐゴシック" charset="0"/>
              </a:defRPr>
            </a:lvl1pPr>
            <a:lvl2pPr marL="742950" indent="-285750" defTabSz="339725" eaLnBrk="0" hangingPunct="0">
              <a:defRPr sz="300">
                <a:solidFill>
                  <a:schemeClr val="tx1"/>
                </a:solidFill>
                <a:latin typeface="Arial" charset="0"/>
                <a:ea typeface="ＭＳ Ｐゴシック" charset="0"/>
              </a:defRPr>
            </a:lvl2pPr>
            <a:lvl3pPr marL="1143000" indent="-228600" defTabSz="339725" eaLnBrk="0" hangingPunct="0">
              <a:defRPr sz="300">
                <a:solidFill>
                  <a:schemeClr val="tx1"/>
                </a:solidFill>
                <a:latin typeface="Arial" charset="0"/>
                <a:ea typeface="ＭＳ Ｐゴシック" charset="0"/>
              </a:defRPr>
            </a:lvl3pPr>
            <a:lvl4pPr marL="1600200" indent="-228600" defTabSz="339725" eaLnBrk="0" hangingPunct="0">
              <a:defRPr sz="300">
                <a:solidFill>
                  <a:schemeClr val="tx1"/>
                </a:solidFill>
                <a:latin typeface="Arial" charset="0"/>
                <a:ea typeface="ＭＳ Ｐゴシック" charset="0"/>
              </a:defRPr>
            </a:lvl4pPr>
            <a:lvl5pPr marL="2057400" indent="-228600" defTabSz="339725" eaLnBrk="0" hangingPunct="0">
              <a:defRPr sz="300">
                <a:solidFill>
                  <a:schemeClr val="tx1"/>
                </a:solidFill>
                <a:latin typeface="Arial" charset="0"/>
                <a:ea typeface="ＭＳ Ｐゴシック" charset="0"/>
              </a:defRPr>
            </a:lvl5pPr>
            <a:lvl6pPr marL="2514600" indent="-228600" defTabSz="339725" eaLnBrk="0" fontAlgn="base" hangingPunct="0">
              <a:spcBef>
                <a:spcPct val="0"/>
              </a:spcBef>
              <a:spcAft>
                <a:spcPct val="0"/>
              </a:spcAft>
              <a:defRPr sz="300">
                <a:solidFill>
                  <a:schemeClr val="tx1"/>
                </a:solidFill>
                <a:latin typeface="Arial" charset="0"/>
                <a:ea typeface="ＭＳ Ｐゴシック" charset="0"/>
              </a:defRPr>
            </a:lvl6pPr>
            <a:lvl7pPr marL="2971800" indent="-228600" defTabSz="339725" eaLnBrk="0" fontAlgn="base" hangingPunct="0">
              <a:spcBef>
                <a:spcPct val="0"/>
              </a:spcBef>
              <a:spcAft>
                <a:spcPct val="0"/>
              </a:spcAft>
              <a:defRPr sz="300">
                <a:solidFill>
                  <a:schemeClr val="tx1"/>
                </a:solidFill>
                <a:latin typeface="Arial" charset="0"/>
                <a:ea typeface="ＭＳ Ｐゴシック" charset="0"/>
              </a:defRPr>
            </a:lvl7pPr>
            <a:lvl8pPr marL="3429000" indent="-228600" defTabSz="339725" eaLnBrk="0" fontAlgn="base" hangingPunct="0">
              <a:spcBef>
                <a:spcPct val="0"/>
              </a:spcBef>
              <a:spcAft>
                <a:spcPct val="0"/>
              </a:spcAft>
              <a:defRPr sz="300">
                <a:solidFill>
                  <a:schemeClr val="tx1"/>
                </a:solidFill>
                <a:latin typeface="Arial" charset="0"/>
                <a:ea typeface="ＭＳ Ｐゴシック" charset="0"/>
              </a:defRPr>
            </a:lvl8pPr>
            <a:lvl9pPr marL="3886200" indent="-228600" defTabSz="339725" eaLnBrk="0" fontAlgn="base" hangingPunct="0">
              <a:spcBef>
                <a:spcPct val="0"/>
              </a:spcBef>
              <a:spcAft>
                <a:spcPct val="0"/>
              </a:spcAft>
              <a:defRPr sz="300">
                <a:solidFill>
                  <a:schemeClr val="tx1"/>
                </a:solidFill>
                <a:latin typeface="Arial" charset="0"/>
                <a:ea typeface="ＭＳ Ｐゴシック" charset="0"/>
              </a:defRPr>
            </a:lvl9pPr>
          </a:lstStyle>
          <a:p>
            <a:pPr marL="457200" indent="-457200">
              <a:spcAft>
                <a:spcPts val="600"/>
              </a:spcAft>
              <a:buFont typeface="Arial"/>
              <a:buChar char="•"/>
            </a:pPr>
            <a:r>
              <a:rPr lang="en-US" sz="3200" dirty="0">
                <a:solidFill>
                  <a:srgbClr val="000000"/>
                </a:solidFill>
              </a:rPr>
              <a:t>Visual inspection of means suggest measurable differences between clusters </a:t>
            </a:r>
            <a:r>
              <a:rPr lang="en-US" sz="3200" dirty="0"/>
              <a:t>for three CAHPS questions:</a:t>
            </a:r>
            <a:endParaRPr lang="en-US" sz="3200" dirty="0">
              <a:solidFill>
                <a:srgbClr val="000000"/>
              </a:solidFill>
            </a:endParaRPr>
          </a:p>
          <a:p>
            <a:pPr lvl="1"/>
            <a:r>
              <a:rPr lang="en-US" sz="3200" b="1" dirty="0"/>
              <a:t>Rating of the provider </a:t>
            </a:r>
            <a:r>
              <a:rPr lang="en-US" sz="3200" dirty="0"/>
              <a:t>(Highest for Medium Maintenance/High Management)</a:t>
            </a:r>
          </a:p>
          <a:p>
            <a:pPr lvl="1"/>
            <a:r>
              <a:rPr lang="en-US" sz="3200" b="1" dirty="0"/>
              <a:t>Rating of overall health </a:t>
            </a:r>
            <a:r>
              <a:rPr lang="en-US" sz="3200" dirty="0"/>
              <a:t>(Highest for High Maintenance/Sufficient Management)</a:t>
            </a:r>
          </a:p>
          <a:p>
            <a:pPr lvl="1"/>
            <a:r>
              <a:rPr lang="en-US" sz="3200" b="1" dirty="0"/>
              <a:t>Rating of overall mental health </a:t>
            </a:r>
            <a:r>
              <a:rPr lang="en-US" sz="3200" dirty="0"/>
              <a:t>(Highest for High Maintenance/Sufficient Management)</a:t>
            </a:r>
          </a:p>
          <a:p>
            <a:pPr marL="171450" indent="-457200">
              <a:buFont typeface="Arial" panose="020B0604020202020204" pitchFamily="34" charset="0"/>
              <a:buChar char="•"/>
            </a:pPr>
            <a:r>
              <a:rPr lang="en-US" sz="3200" dirty="0">
                <a:solidFill>
                  <a:srgbClr val="000000"/>
                </a:solidFill>
              </a:rPr>
              <a:t>Contingency Analysis were performed to e</a:t>
            </a:r>
            <a:r>
              <a:rPr lang="en-US" sz="3200" dirty="0"/>
              <a:t>valuate differences between the four clusters:</a:t>
            </a:r>
          </a:p>
          <a:p>
            <a:pPr marL="914400" lvl="1" indent="-457200">
              <a:buFont typeface="Arial" panose="020B0604020202020204" pitchFamily="34" charset="0"/>
              <a:buChar char="•"/>
            </a:pPr>
            <a:r>
              <a:rPr lang="en-US" sz="3200" dirty="0"/>
              <a:t>Visual inspections shows differences in distribution of ratings for each CAHPS questions</a:t>
            </a:r>
          </a:p>
          <a:p>
            <a:pPr marL="914400" lvl="1" indent="-457200">
              <a:buFont typeface="Arial" panose="020B0604020202020204" pitchFamily="34" charset="0"/>
              <a:buChar char="•"/>
            </a:pPr>
            <a:r>
              <a:rPr lang="en-US" sz="3200" dirty="0"/>
              <a:t>Likelihood Ratio &amp; Pearson test have low p-value, supporting association between cluster assignment and overall rating</a:t>
            </a:r>
          </a:p>
          <a:p>
            <a:pPr marL="914400" lvl="1" indent="-457200">
              <a:buFont typeface="Arial" panose="020B0604020202020204" pitchFamily="34" charset="0"/>
              <a:buChar char="•"/>
            </a:pPr>
            <a:endParaRPr lang="en-US" sz="3600" dirty="0"/>
          </a:p>
          <a:p>
            <a:r>
              <a:rPr lang="en-US" sz="3600" b="1" dirty="0"/>
              <a:t>Key takeaway: The exploratory analysis successfully segmented patients based on utilization and care management.  The four cluster assignments have meaningful differences in overall provider, health and mental health ratings.  Therefore, researchers recommend additional analysis and modeling to better explain the relationship between each groups care journey and overall experience ratings.  These findings can inform the design of healthcare practices and operations.</a:t>
            </a:r>
          </a:p>
          <a:p>
            <a:pPr marL="171450" indent="-457200">
              <a:buFont typeface="Arial" panose="020B0604020202020204" pitchFamily="34" charset="0"/>
              <a:buChar char="•"/>
            </a:pPr>
            <a:endParaRPr lang="en-US" sz="3600" dirty="0"/>
          </a:p>
          <a:p>
            <a:pPr lvl="1"/>
            <a:endParaRPr lang="en-US" sz="3600" dirty="0"/>
          </a:p>
          <a:p>
            <a:pPr marL="457200" indent="-457200">
              <a:spcAft>
                <a:spcPts val="600"/>
              </a:spcAft>
              <a:buFont typeface="Arial"/>
              <a:buChar char="•"/>
            </a:pPr>
            <a:endParaRPr lang="en-US" sz="3600" dirty="0">
              <a:solidFill>
                <a:srgbClr val="000000"/>
              </a:solidFill>
            </a:endParaRPr>
          </a:p>
          <a:p>
            <a:pPr marL="1200150" lvl="1" indent="-457200">
              <a:spcAft>
                <a:spcPts val="600"/>
              </a:spcAft>
              <a:buFont typeface="Arial"/>
              <a:buChar char="•"/>
            </a:pPr>
            <a:endParaRPr lang="en-US" sz="3600" dirty="0">
              <a:solidFill>
                <a:srgbClr val="000000"/>
              </a:solidFill>
            </a:endParaRPr>
          </a:p>
        </p:txBody>
      </p:sp>
      <p:grpSp>
        <p:nvGrpSpPr>
          <p:cNvPr id="16" name="Group 15">
            <a:extLst>
              <a:ext uri="{FF2B5EF4-FFF2-40B4-BE49-F238E27FC236}">
                <a16:creationId xmlns:a16="http://schemas.microsoft.com/office/drawing/2014/main" id="{63670DE8-23BD-CF4A-86E9-09F0E827104B}"/>
              </a:ext>
            </a:extLst>
          </p:cNvPr>
          <p:cNvGrpSpPr/>
          <p:nvPr/>
        </p:nvGrpSpPr>
        <p:grpSpPr>
          <a:xfrm>
            <a:off x="622937" y="12949513"/>
            <a:ext cx="19612031" cy="7467180"/>
            <a:chOff x="17352635" y="14682649"/>
            <a:chExt cx="15773400" cy="4704530"/>
          </a:xfrm>
        </p:grpSpPr>
        <p:pic>
          <p:nvPicPr>
            <p:cNvPr id="3" name="Picture 2">
              <a:extLst>
                <a:ext uri="{FF2B5EF4-FFF2-40B4-BE49-F238E27FC236}">
                  <a16:creationId xmlns:a16="http://schemas.microsoft.com/office/drawing/2014/main" id="{9DD57AC3-D49A-2744-8012-5A25C3B8E812}"/>
                </a:ext>
              </a:extLst>
            </p:cNvPr>
            <p:cNvPicPr>
              <a:picLocks noChangeAspect="1"/>
            </p:cNvPicPr>
            <p:nvPr/>
          </p:nvPicPr>
          <p:blipFill>
            <a:blip r:embed="rId3"/>
            <a:stretch>
              <a:fillRect/>
            </a:stretch>
          </p:blipFill>
          <p:spPr>
            <a:xfrm>
              <a:off x="17352635" y="14682649"/>
              <a:ext cx="5232400" cy="4660900"/>
            </a:xfrm>
            <a:prstGeom prst="rect">
              <a:avLst/>
            </a:prstGeom>
          </p:spPr>
        </p:pic>
        <p:pic>
          <p:nvPicPr>
            <p:cNvPr id="7" name="Picture 6">
              <a:extLst>
                <a:ext uri="{FF2B5EF4-FFF2-40B4-BE49-F238E27FC236}">
                  <a16:creationId xmlns:a16="http://schemas.microsoft.com/office/drawing/2014/main" id="{116094C0-87D0-2344-9A55-4C579DD3F229}"/>
                </a:ext>
              </a:extLst>
            </p:cNvPr>
            <p:cNvPicPr>
              <a:picLocks noChangeAspect="1"/>
            </p:cNvPicPr>
            <p:nvPr/>
          </p:nvPicPr>
          <p:blipFill>
            <a:blip r:embed="rId4"/>
            <a:stretch>
              <a:fillRect/>
            </a:stretch>
          </p:blipFill>
          <p:spPr>
            <a:xfrm>
              <a:off x="22585035" y="14682649"/>
              <a:ext cx="5232400" cy="4660900"/>
            </a:xfrm>
            <a:prstGeom prst="rect">
              <a:avLst/>
            </a:prstGeom>
          </p:spPr>
        </p:pic>
        <p:pic>
          <p:nvPicPr>
            <p:cNvPr id="8" name="Picture 7">
              <a:extLst>
                <a:ext uri="{FF2B5EF4-FFF2-40B4-BE49-F238E27FC236}">
                  <a16:creationId xmlns:a16="http://schemas.microsoft.com/office/drawing/2014/main" id="{C8C8C545-482A-4540-9E1D-B17CC5E22548}"/>
                </a:ext>
              </a:extLst>
            </p:cNvPr>
            <p:cNvPicPr>
              <a:picLocks noChangeAspect="1"/>
            </p:cNvPicPr>
            <p:nvPr/>
          </p:nvPicPr>
          <p:blipFill>
            <a:blip r:embed="rId5"/>
            <a:stretch>
              <a:fillRect/>
            </a:stretch>
          </p:blipFill>
          <p:spPr>
            <a:xfrm>
              <a:off x="27817435" y="14726279"/>
              <a:ext cx="5308600" cy="4660900"/>
            </a:xfrm>
            <a:prstGeom prst="rect">
              <a:avLst/>
            </a:prstGeom>
          </p:spPr>
        </p:pic>
      </p:grpSp>
      <p:graphicFrame>
        <p:nvGraphicFramePr>
          <p:cNvPr id="14" name="Table 13">
            <a:extLst>
              <a:ext uri="{FF2B5EF4-FFF2-40B4-BE49-F238E27FC236}">
                <a16:creationId xmlns:a16="http://schemas.microsoft.com/office/drawing/2014/main" id="{93C71D98-530F-1C40-9D8C-7EB99893FC09}"/>
              </a:ext>
            </a:extLst>
          </p:cNvPr>
          <p:cNvGraphicFramePr>
            <a:graphicFrameLocks noGrp="1"/>
          </p:cNvGraphicFramePr>
          <p:nvPr>
            <p:extLst>
              <p:ext uri="{D42A27DB-BD31-4B8C-83A1-F6EECF244321}">
                <p14:modId xmlns:p14="http://schemas.microsoft.com/office/powerpoint/2010/main" val="2575916598"/>
              </p:ext>
            </p:extLst>
          </p:nvPr>
        </p:nvGraphicFramePr>
        <p:xfrm>
          <a:off x="21688367" y="16378815"/>
          <a:ext cx="14852801" cy="3928150"/>
        </p:xfrm>
        <a:graphic>
          <a:graphicData uri="http://schemas.openxmlformats.org/drawingml/2006/table">
            <a:tbl>
              <a:tblPr/>
              <a:tblGrid>
                <a:gridCol w="6479043">
                  <a:extLst>
                    <a:ext uri="{9D8B030D-6E8A-4147-A177-3AD203B41FA5}">
                      <a16:colId xmlns:a16="http://schemas.microsoft.com/office/drawing/2014/main" val="2086649922"/>
                    </a:ext>
                  </a:extLst>
                </a:gridCol>
                <a:gridCol w="3288606">
                  <a:extLst>
                    <a:ext uri="{9D8B030D-6E8A-4147-A177-3AD203B41FA5}">
                      <a16:colId xmlns:a16="http://schemas.microsoft.com/office/drawing/2014/main" val="333423601"/>
                    </a:ext>
                  </a:extLst>
                </a:gridCol>
                <a:gridCol w="2686104">
                  <a:extLst>
                    <a:ext uri="{9D8B030D-6E8A-4147-A177-3AD203B41FA5}">
                      <a16:colId xmlns:a16="http://schemas.microsoft.com/office/drawing/2014/main" val="113210760"/>
                    </a:ext>
                  </a:extLst>
                </a:gridCol>
                <a:gridCol w="2399048">
                  <a:extLst>
                    <a:ext uri="{9D8B030D-6E8A-4147-A177-3AD203B41FA5}">
                      <a16:colId xmlns:a16="http://schemas.microsoft.com/office/drawing/2014/main" val="1137835338"/>
                    </a:ext>
                  </a:extLst>
                </a:gridCol>
              </a:tblGrid>
              <a:tr h="215900">
                <a:tc>
                  <a:txBody>
                    <a:bodyPr/>
                    <a:lstStyle/>
                    <a:p>
                      <a:pPr algn="l" fontAlgn="b"/>
                      <a:endParaRPr lang="en-US" sz="2800" b="0" i="0" u="none" strike="noStrike">
                        <a:effectLst/>
                        <a:latin typeface="Arial" panose="020B0604020202020204" pitchFamily="34" charset="0"/>
                        <a:cs typeface="Arial" panose="020B0604020202020204" pitchFamily="34" charset="0"/>
                      </a:endParaRPr>
                    </a:p>
                  </a:txBody>
                  <a:tcPr marL="9525" marR="9525" marT="9525"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en-US" sz="2800" b="1" i="0" u="none" strike="noStrike">
                          <a:effectLst/>
                          <a:latin typeface="Arial" panose="020B0604020202020204" pitchFamily="34" charset="0"/>
                          <a:cs typeface="Arial" panose="020B0604020202020204" pitchFamily="34" charset="0"/>
                        </a:rPr>
                        <a:t>Test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800" b="1" i="0" u="none" strike="noStrike">
                          <a:effectLst/>
                          <a:latin typeface="Arial" panose="020B0604020202020204" pitchFamily="34" charset="0"/>
                          <a:cs typeface="Arial" panose="020B0604020202020204" pitchFamily="34" charset="0"/>
                        </a:rPr>
                        <a:t>ChiSquare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800" b="1" i="0" u="none" strike="noStrike">
                          <a:effectLst/>
                          <a:latin typeface="Arial" panose="020B0604020202020204" pitchFamily="34" charset="0"/>
                          <a:cs typeface="Arial" panose="020B0604020202020204" pitchFamily="34" charset="0"/>
                        </a:rPr>
                        <a:t>Prob&gt;ChiSq</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216408"/>
                  </a:ext>
                </a:extLst>
              </a:tr>
              <a:tr h="215900">
                <a:tc>
                  <a:txBody>
                    <a:bodyPr/>
                    <a:lstStyle/>
                    <a:p>
                      <a:pPr algn="l" fontAlgn="b"/>
                      <a:r>
                        <a:rPr lang="en-US" sz="2800" b="1" i="0" u="none" strike="noStrike">
                          <a:solidFill>
                            <a:srgbClr val="4472C4"/>
                          </a:solidFill>
                          <a:effectLst/>
                          <a:latin typeface="Arial" panose="020B0604020202020204" pitchFamily="34" charset="0"/>
                          <a:cs typeface="Arial" panose="020B0604020202020204" pitchFamily="34" charset="0"/>
                        </a:rPr>
                        <a:t>Rating of provider</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r>
                        <a:rPr lang="en-US" sz="2800" b="0" i="0" u="none" strike="noStrike">
                          <a:effectLst/>
                          <a:latin typeface="Arial" panose="020B0604020202020204" pitchFamily="34" charset="0"/>
                          <a:cs typeface="Arial" panose="020B0604020202020204" pitchFamily="34" charset="0"/>
                        </a:rPr>
                        <a:t>Likelihood Ratio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r" fontAlgn="b"/>
                      <a:r>
                        <a:rPr lang="en-US" sz="2800" b="0" i="0" u="none" strike="noStrike">
                          <a:effectLst/>
                          <a:latin typeface="Arial" panose="020B0604020202020204" pitchFamily="34" charset="0"/>
                          <a:cs typeface="Arial" panose="020B0604020202020204" pitchFamily="34" charset="0"/>
                        </a:rPr>
                        <a:t>386.121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r>
                        <a:rPr lang="en-US" sz="2800" b="0" i="0" u="none" strike="noStrike">
                          <a:solidFill>
                            <a:srgbClr val="E57406"/>
                          </a:solidFill>
                          <a:effectLst/>
                          <a:latin typeface="Arial" panose="020B0604020202020204" pitchFamily="34" charset="0"/>
                          <a:cs typeface="Arial" panose="020B0604020202020204" pitchFamily="34" charset="0"/>
                        </a:rPr>
                        <a:t>&lt;.0001*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746139274"/>
                  </a:ext>
                </a:extLst>
              </a:tr>
              <a:tr h="215900">
                <a:tc>
                  <a:txBody>
                    <a:bodyPr/>
                    <a:lstStyle/>
                    <a:p>
                      <a:pPr algn="l" fontAlgn="b"/>
                      <a:r>
                        <a:rPr lang="en-US" sz="2800" b="1" i="0" u="none" strike="noStrike">
                          <a:solidFill>
                            <a:srgbClr val="4472C4"/>
                          </a:solidFill>
                          <a:effectLst/>
                          <a:latin typeface="Arial" panose="020B0604020202020204" pitchFamily="34" charset="0"/>
                          <a:cs typeface="Arial" panose="020B0604020202020204" pitchFamily="34" charset="0"/>
                        </a:rPr>
                        <a:t>Rating of provider</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en-US" sz="2800" b="0" i="0" u="none" strike="noStrike">
                          <a:effectLst/>
                          <a:latin typeface="Arial" panose="020B0604020202020204" pitchFamily="34" charset="0"/>
                          <a:cs typeface="Arial" panose="020B0604020202020204" pitchFamily="34" charset="0"/>
                        </a:rPr>
                        <a:t>Pearson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r" fontAlgn="b"/>
                      <a:r>
                        <a:rPr lang="en-US" sz="2800" b="0" i="0" u="none" strike="noStrike">
                          <a:effectLst/>
                          <a:latin typeface="Arial" panose="020B0604020202020204" pitchFamily="34" charset="0"/>
                          <a:cs typeface="Arial" panose="020B0604020202020204" pitchFamily="34" charset="0"/>
                        </a:rPr>
                        <a:t>384.286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en-US" sz="2800" b="0" i="0" u="none" strike="noStrike">
                          <a:solidFill>
                            <a:srgbClr val="E57406"/>
                          </a:solidFill>
                          <a:effectLst/>
                          <a:latin typeface="Arial" panose="020B0604020202020204" pitchFamily="34" charset="0"/>
                          <a:cs typeface="Arial" panose="020B0604020202020204" pitchFamily="34" charset="0"/>
                        </a:rPr>
                        <a:t>&lt;.0001*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91497059"/>
                  </a:ext>
                </a:extLst>
              </a:tr>
              <a:tr h="215900">
                <a:tc>
                  <a:txBody>
                    <a:bodyPr/>
                    <a:lstStyle/>
                    <a:p>
                      <a:pPr algn="l" fontAlgn="b"/>
                      <a:r>
                        <a:rPr lang="en-US" sz="2800" b="1" i="0" u="none" strike="noStrike">
                          <a:solidFill>
                            <a:srgbClr val="FF0000"/>
                          </a:solidFill>
                          <a:effectLst/>
                          <a:latin typeface="Arial" panose="020B0604020202020204" pitchFamily="34" charset="0"/>
                          <a:cs typeface="Arial" panose="020B0604020202020204" pitchFamily="34" charset="0"/>
                        </a:rPr>
                        <a:t>Rating of overall health</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r>
                        <a:rPr lang="en-US" sz="2800" b="0" i="0" u="none" strike="noStrike">
                          <a:effectLst/>
                          <a:latin typeface="Arial" panose="020B0604020202020204" pitchFamily="34" charset="0"/>
                          <a:cs typeface="Arial" panose="020B0604020202020204" pitchFamily="34" charset="0"/>
                        </a:rPr>
                        <a:t>Likelihood Ratio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r" fontAlgn="b"/>
                      <a:r>
                        <a:rPr lang="en-US" sz="2800" b="0" i="0" u="none" strike="noStrike">
                          <a:effectLst/>
                          <a:latin typeface="Arial" panose="020B0604020202020204" pitchFamily="34" charset="0"/>
                          <a:cs typeface="Arial" panose="020B0604020202020204" pitchFamily="34" charset="0"/>
                        </a:rPr>
                        <a:t>327.499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r>
                        <a:rPr lang="en-US" sz="2800" b="0" i="0" u="none" strike="noStrike">
                          <a:solidFill>
                            <a:srgbClr val="E57406"/>
                          </a:solidFill>
                          <a:effectLst/>
                          <a:latin typeface="Arial" panose="020B0604020202020204" pitchFamily="34" charset="0"/>
                          <a:cs typeface="Arial" panose="020B0604020202020204" pitchFamily="34" charset="0"/>
                        </a:rPr>
                        <a:t>&lt;.0001*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2128029281"/>
                  </a:ext>
                </a:extLst>
              </a:tr>
              <a:tr h="215900">
                <a:tc>
                  <a:txBody>
                    <a:bodyPr/>
                    <a:lstStyle/>
                    <a:p>
                      <a:pPr algn="l" fontAlgn="b"/>
                      <a:r>
                        <a:rPr lang="en-US" sz="2800" b="1" i="0" u="none" strike="noStrike">
                          <a:solidFill>
                            <a:srgbClr val="FF0000"/>
                          </a:solidFill>
                          <a:effectLst/>
                          <a:latin typeface="Arial" panose="020B0604020202020204" pitchFamily="34" charset="0"/>
                          <a:cs typeface="Arial" panose="020B0604020202020204" pitchFamily="34" charset="0"/>
                        </a:rPr>
                        <a:t>Rating of overall health</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en-US" sz="2800" b="0" i="0" u="none" strike="noStrike">
                          <a:effectLst/>
                          <a:latin typeface="Arial" panose="020B0604020202020204" pitchFamily="34" charset="0"/>
                          <a:cs typeface="Arial" panose="020B0604020202020204" pitchFamily="34" charset="0"/>
                        </a:rPr>
                        <a:t>Pearson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r" fontAlgn="b"/>
                      <a:r>
                        <a:rPr lang="en-US" sz="2800" b="0" i="0" u="none" strike="noStrike">
                          <a:effectLst/>
                          <a:latin typeface="Arial" panose="020B0604020202020204" pitchFamily="34" charset="0"/>
                          <a:cs typeface="Arial" panose="020B0604020202020204" pitchFamily="34" charset="0"/>
                        </a:rPr>
                        <a:t>322.616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en-US" sz="2800" b="0" i="0" u="none" strike="noStrike">
                          <a:solidFill>
                            <a:srgbClr val="E57406"/>
                          </a:solidFill>
                          <a:effectLst/>
                          <a:latin typeface="Arial" panose="020B0604020202020204" pitchFamily="34" charset="0"/>
                          <a:cs typeface="Arial" panose="020B0604020202020204" pitchFamily="34" charset="0"/>
                        </a:rPr>
                        <a:t>&lt;.0001*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49387297"/>
                  </a:ext>
                </a:extLst>
              </a:tr>
              <a:tr h="215900">
                <a:tc>
                  <a:txBody>
                    <a:bodyPr/>
                    <a:lstStyle/>
                    <a:p>
                      <a:pPr algn="l" fontAlgn="b"/>
                      <a:r>
                        <a:rPr lang="en-US" sz="2800" b="1" i="0" u="none" strike="noStrike">
                          <a:solidFill>
                            <a:srgbClr val="70AD47"/>
                          </a:solidFill>
                          <a:effectLst/>
                          <a:latin typeface="Arial" panose="020B0604020202020204" pitchFamily="34" charset="0"/>
                          <a:cs typeface="Arial" panose="020B0604020202020204" pitchFamily="34" charset="0"/>
                        </a:rPr>
                        <a:t>Rating of overall mental health</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r>
                        <a:rPr lang="en-US" sz="2800" b="0" i="0" u="none" strike="noStrike">
                          <a:effectLst/>
                          <a:latin typeface="Arial" panose="020B0604020202020204" pitchFamily="34" charset="0"/>
                          <a:cs typeface="Arial" panose="020B0604020202020204" pitchFamily="34" charset="0"/>
                        </a:rPr>
                        <a:t>Likelihood Ratio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r" fontAlgn="b"/>
                      <a:r>
                        <a:rPr lang="en-US" sz="2800" b="0" i="0" u="none" strike="noStrike">
                          <a:effectLst/>
                          <a:latin typeface="Arial" panose="020B0604020202020204" pitchFamily="34" charset="0"/>
                          <a:cs typeface="Arial" panose="020B0604020202020204" pitchFamily="34" charset="0"/>
                        </a:rPr>
                        <a:t>181.833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r>
                        <a:rPr lang="en-US" sz="2800" b="0" i="0" u="none" strike="noStrike">
                          <a:solidFill>
                            <a:srgbClr val="E57406"/>
                          </a:solidFill>
                          <a:effectLst/>
                          <a:latin typeface="Arial" panose="020B0604020202020204" pitchFamily="34" charset="0"/>
                          <a:cs typeface="Arial" panose="020B0604020202020204" pitchFamily="34" charset="0"/>
                        </a:rPr>
                        <a:t>&lt;.0001*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2468823298"/>
                  </a:ext>
                </a:extLst>
              </a:tr>
              <a:tr h="1310680">
                <a:tc>
                  <a:txBody>
                    <a:bodyPr/>
                    <a:lstStyle/>
                    <a:p>
                      <a:pPr algn="l" fontAlgn="b"/>
                      <a:r>
                        <a:rPr lang="en-US" sz="2800" b="1" i="0" u="none" strike="noStrike" dirty="0">
                          <a:solidFill>
                            <a:srgbClr val="70AD47"/>
                          </a:solidFill>
                          <a:effectLst/>
                          <a:latin typeface="Arial" panose="020B0604020202020204" pitchFamily="34" charset="0"/>
                          <a:cs typeface="Arial" panose="020B0604020202020204" pitchFamily="34" charset="0"/>
                        </a:rPr>
                        <a:t>Rating of overall mental health</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en-US" sz="2800" b="0" i="0" u="none" strike="noStrike">
                          <a:effectLst/>
                          <a:latin typeface="Arial" panose="020B0604020202020204" pitchFamily="34" charset="0"/>
                          <a:cs typeface="Arial" panose="020B0604020202020204" pitchFamily="34" charset="0"/>
                        </a:rPr>
                        <a:t>Pearson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r" fontAlgn="b"/>
                      <a:r>
                        <a:rPr lang="en-US" sz="2800" b="0" i="0" u="none" strike="noStrike">
                          <a:effectLst/>
                          <a:latin typeface="Arial" panose="020B0604020202020204" pitchFamily="34" charset="0"/>
                          <a:cs typeface="Arial" panose="020B0604020202020204" pitchFamily="34" charset="0"/>
                        </a:rPr>
                        <a:t>177.087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en-US" sz="2800" b="0" i="0" u="none" strike="noStrike" dirty="0">
                          <a:solidFill>
                            <a:srgbClr val="E57406"/>
                          </a:solidFill>
                          <a:effectLst/>
                          <a:latin typeface="Arial" panose="020B0604020202020204" pitchFamily="34" charset="0"/>
                          <a:cs typeface="Arial" panose="020B0604020202020204" pitchFamily="34" charset="0"/>
                        </a:rPr>
                        <a:t>&lt;.0001*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67367536"/>
                  </a:ext>
                </a:extLst>
              </a:tr>
            </a:tbl>
          </a:graphicData>
        </a:graphic>
      </p:graphicFrame>
      <p:pic>
        <p:nvPicPr>
          <p:cNvPr id="15" name="Picture 14">
            <a:extLst>
              <a:ext uri="{FF2B5EF4-FFF2-40B4-BE49-F238E27FC236}">
                <a16:creationId xmlns:a16="http://schemas.microsoft.com/office/drawing/2014/main" id="{7C4D1824-46D6-044C-8ACC-D3B30371C283}"/>
              </a:ext>
            </a:extLst>
          </p:cNvPr>
          <p:cNvPicPr>
            <a:picLocks noChangeAspect="1"/>
          </p:cNvPicPr>
          <p:nvPr/>
        </p:nvPicPr>
        <p:blipFill>
          <a:blip r:embed="rId6"/>
          <a:stretch>
            <a:fillRect/>
          </a:stretch>
        </p:blipFill>
        <p:spPr>
          <a:xfrm>
            <a:off x="21688367" y="3313428"/>
            <a:ext cx="15247748" cy="12841175"/>
          </a:xfrm>
          <a:prstGeom prst="rect">
            <a:avLst/>
          </a:prstGeom>
        </p:spPr>
      </p:pic>
    </p:spTree>
    <p:extLst>
      <p:ext uri="{BB962C8B-B14F-4D97-AF65-F5344CB8AC3E}">
        <p14:creationId xmlns:p14="http://schemas.microsoft.com/office/powerpoint/2010/main" val="348615579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5A0588ACC984C4EBD76AC06D3F413F7" ma:contentTypeVersion="6" ma:contentTypeDescription="Create a new document." ma:contentTypeScope="" ma:versionID="0776433847bdd9f96ca1e8ce460b235a">
  <xsd:schema xmlns:xsd="http://www.w3.org/2001/XMLSchema" xmlns:xs="http://www.w3.org/2001/XMLSchema" xmlns:p="http://schemas.microsoft.com/office/2006/metadata/properties" xmlns:ns2="e2a00a7a-88e8-4a71-9f67-ddfa77e3f968" targetNamespace="http://schemas.microsoft.com/office/2006/metadata/properties" ma:root="true" ma:fieldsID="9a06aa699961cc2823a74637c050f054" ns2:_="">
    <xsd:import namespace="e2a00a7a-88e8-4a71-9f67-ddfa77e3f968"/>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00a7a-88e8-4a71-9f67-ddfa77e3f96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F67D2057-9064-4764-8748-309167A7A3D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a00a7a-88e8-4a71-9f67-ddfa77e3f96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8A7C2A5-840F-4009-BED0-BF69FFCFEB54}">
  <ds:schemaRefs>
    <ds:schemaRef ds:uri="http://schemas.microsoft.com/sharepoint/v3/contenttype/forms"/>
  </ds:schemaRefs>
</ds:datastoreItem>
</file>

<file path=customXml/itemProps3.xml><?xml version="1.0" encoding="utf-8"?>
<ds:datastoreItem xmlns:ds="http://schemas.openxmlformats.org/officeDocument/2006/customXml" ds:itemID="{77552C78-21FE-4838-882A-96D22D777005}">
  <ds:schemaRefs>
    <ds:schemaRef ds:uri="http://purl.org/dc/terms/"/>
    <ds:schemaRef ds:uri="e2a00a7a-88e8-4a71-9f67-ddfa77e3f968"/>
    <ds:schemaRef ds:uri="http://purl.org/dc/dcmitype/"/>
    <ds:schemaRef ds:uri="http://schemas.microsoft.com/office/infopath/2007/PartnerControls"/>
    <ds:schemaRef ds:uri="http://schemas.microsoft.com/office/2006/documentManagement/types"/>
    <ds:schemaRef ds:uri="http://purl.org/dc/elements/1.1/"/>
    <ds:schemaRef ds:uri="http://schemas.openxmlformats.org/package/2006/metadata/core-properties"/>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25384</TotalTime>
  <Words>2021</Words>
  <Application>Microsoft Macintosh PowerPoint</Application>
  <PresentationFormat>Custom</PresentationFormat>
  <Paragraphs>168</Paragraphs>
  <Slides>4</Slides>
  <Notes>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Calibri</vt:lpstr>
      <vt:lpstr>Trebuchet MS</vt:lpstr>
      <vt:lpstr>Office Theme</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ePB employee</dc:creator>
  <cp:lastModifiedBy>Renita Washburn</cp:lastModifiedBy>
  <cp:revision>42</cp:revision>
  <dcterms:created xsi:type="dcterms:W3CDTF">2017-08-28T19:07:22Z</dcterms:created>
  <dcterms:modified xsi:type="dcterms:W3CDTF">2022-07-08T11:08:07Z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0x01010025A0588ACC984C4EBD76AC06D3F413F7</vt:lpwstr>
  </property>
</Properties>
</file>